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1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C6DB38-064E-4AA3-BD81-0648414EB4E4}" type="datetimeFigureOut">
              <a:rPr lang="en-US" smtClean="0"/>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B1F30-A61A-4074-9BF9-E85F2C376093}" type="slidenum">
              <a:rPr lang="en-US" smtClean="0"/>
              <a:t>‹#›</a:t>
            </a:fld>
            <a:endParaRPr lang="en-US"/>
          </a:p>
        </p:txBody>
      </p:sp>
    </p:spTree>
    <p:extLst>
      <p:ext uri="{BB962C8B-B14F-4D97-AF65-F5344CB8AC3E}">
        <p14:creationId xmlns:p14="http://schemas.microsoft.com/office/powerpoint/2010/main" val="892422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C6DB38-064E-4AA3-BD81-0648414EB4E4}" type="datetimeFigureOut">
              <a:rPr lang="en-US" smtClean="0"/>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B1F30-A61A-4074-9BF9-E85F2C376093}" type="slidenum">
              <a:rPr lang="en-US" smtClean="0"/>
              <a:t>‹#›</a:t>
            </a:fld>
            <a:endParaRPr lang="en-US"/>
          </a:p>
        </p:txBody>
      </p:sp>
    </p:spTree>
    <p:extLst>
      <p:ext uri="{BB962C8B-B14F-4D97-AF65-F5344CB8AC3E}">
        <p14:creationId xmlns:p14="http://schemas.microsoft.com/office/powerpoint/2010/main" val="2108784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C6DB38-064E-4AA3-BD81-0648414EB4E4}" type="datetimeFigureOut">
              <a:rPr lang="en-US" smtClean="0"/>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B1F30-A61A-4074-9BF9-E85F2C376093}" type="slidenum">
              <a:rPr lang="en-US" smtClean="0"/>
              <a:t>‹#›</a:t>
            </a:fld>
            <a:endParaRPr lang="en-US"/>
          </a:p>
        </p:txBody>
      </p:sp>
    </p:spTree>
    <p:extLst>
      <p:ext uri="{BB962C8B-B14F-4D97-AF65-F5344CB8AC3E}">
        <p14:creationId xmlns:p14="http://schemas.microsoft.com/office/powerpoint/2010/main" val="2095078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C6DB38-064E-4AA3-BD81-0648414EB4E4}" type="datetimeFigureOut">
              <a:rPr lang="en-US" smtClean="0"/>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B1F30-A61A-4074-9BF9-E85F2C376093}" type="slidenum">
              <a:rPr lang="en-US" smtClean="0"/>
              <a:t>‹#›</a:t>
            </a:fld>
            <a:endParaRPr lang="en-US"/>
          </a:p>
        </p:txBody>
      </p:sp>
    </p:spTree>
    <p:extLst>
      <p:ext uri="{BB962C8B-B14F-4D97-AF65-F5344CB8AC3E}">
        <p14:creationId xmlns:p14="http://schemas.microsoft.com/office/powerpoint/2010/main" val="980437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C6DB38-064E-4AA3-BD81-0648414EB4E4}" type="datetimeFigureOut">
              <a:rPr lang="en-US" smtClean="0"/>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B1F30-A61A-4074-9BF9-E85F2C376093}" type="slidenum">
              <a:rPr lang="en-US" smtClean="0"/>
              <a:t>‹#›</a:t>
            </a:fld>
            <a:endParaRPr lang="en-US"/>
          </a:p>
        </p:txBody>
      </p:sp>
    </p:spTree>
    <p:extLst>
      <p:ext uri="{BB962C8B-B14F-4D97-AF65-F5344CB8AC3E}">
        <p14:creationId xmlns:p14="http://schemas.microsoft.com/office/powerpoint/2010/main" val="546852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C6DB38-064E-4AA3-BD81-0648414EB4E4}" type="datetimeFigureOut">
              <a:rPr lang="en-US" smtClean="0"/>
              <a:t>4/28/2016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9B1F30-A61A-4074-9BF9-E85F2C376093}" type="slidenum">
              <a:rPr lang="en-US" smtClean="0"/>
              <a:t>‹#›</a:t>
            </a:fld>
            <a:endParaRPr lang="en-US"/>
          </a:p>
        </p:txBody>
      </p:sp>
    </p:spTree>
    <p:extLst>
      <p:ext uri="{BB962C8B-B14F-4D97-AF65-F5344CB8AC3E}">
        <p14:creationId xmlns:p14="http://schemas.microsoft.com/office/powerpoint/2010/main" val="194555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C6DB38-064E-4AA3-BD81-0648414EB4E4}" type="datetimeFigureOut">
              <a:rPr lang="en-US" smtClean="0"/>
              <a:t>4/28/2016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9B1F30-A61A-4074-9BF9-E85F2C376093}" type="slidenum">
              <a:rPr lang="en-US" smtClean="0"/>
              <a:t>‹#›</a:t>
            </a:fld>
            <a:endParaRPr lang="en-US"/>
          </a:p>
        </p:txBody>
      </p:sp>
    </p:spTree>
    <p:extLst>
      <p:ext uri="{BB962C8B-B14F-4D97-AF65-F5344CB8AC3E}">
        <p14:creationId xmlns:p14="http://schemas.microsoft.com/office/powerpoint/2010/main" val="4035275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C6DB38-064E-4AA3-BD81-0648414EB4E4}" type="datetimeFigureOut">
              <a:rPr lang="en-US" smtClean="0"/>
              <a:t>4/28/2016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9B1F30-A61A-4074-9BF9-E85F2C376093}" type="slidenum">
              <a:rPr lang="en-US" smtClean="0"/>
              <a:t>‹#›</a:t>
            </a:fld>
            <a:endParaRPr lang="en-US"/>
          </a:p>
        </p:txBody>
      </p:sp>
    </p:spTree>
    <p:extLst>
      <p:ext uri="{BB962C8B-B14F-4D97-AF65-F5344CB8AC3E}">
        <p14:creationId xmlns:p14="http://schemas.microsoft.com/office/powerpoint/2010/main" val="2460505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6DB38-064E-4AA3-BD81-0648414EB4E4}" type="datetimeFigureOut">
              <a:rPr lang="en-US" smtClean="0"/>
              <a:t>4/28/2016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9B1F30-A61A-4074-9BF9-E85F2C376093}" type="slidenum">
              <a:rPr lang="en-US" smtClean="0"/>
              <a:t>‹#›</a:t>
            </a:fld>
            <a:endParaRPr lang="en-US"/>
          </a:p>
        </p:txBody>
      </p:sp>
    </p:spTree>
    <p:extLst>
      <p:ext uri="{BB962C8B-B14F-4D97-AF65-F5344CB8AC3E}">
        <p14:creationId xmlns:p14="http://schemas.microsoft.com/office/powerpoint/2010/main" val="705265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C6DB38-064E-4AA3-BD81-0648414EB4E4}" type="datetimeFigureOut">
              <a:rPr lang="en-US" smtClean="0"/>
              <a:t>4/28/2016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9B1F30-A61A-4074-9BF9-E85F2C376093}" type="slidenum">
              <a:rPr lang="en-US" smtClean="0"/>
              <a:t>‹#›</a:t>
            </a:fld>
            <a:endParaRPr lang="en-US"/>
          </a:p>
        </p:txBody>
      </p:sp>
    </p:spTree>
    <p:extLst>
      <p:ext uri="{BB962C8B-B14F-4D97-AF65-F5344CB8AC3E}">
        <p14:creationId xmlns:p14="http://schemas.microsoft.com/office/powerpoint/2010/main" val="1185674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C6DB38-064E-4AA3-BD81-0648414EB4E4}" type="datetimeFigureOut">
              <a:rPr lang="en-US" smtClean="0"/>
              <a:t>4/28/2016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9B1F30-A61A-4074-9BF9-E85F2C376093}" type="slidenum">
              <a:rPr lang="en-US" smtClean="0"/>
              <a:t>‹#›</a:t>
            </a:fld>
            <a:endParaRPr lang="en-US"/>
          </a:p>
        </p:txBody>
      </p:sp>
    </p:spTree>
    <p:extLst>
      <p:ext uri="{BB962C8B-B14F-4D97-AF65-F5344CB8AC3E}">
        <p14:creationId xmlns:p14="http://schemas.microsoft.com/office/powerpoint/2010/main" val="469417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C6DB38-064E-4AA3-BD81-0648414EB4E4}" type="datetimeFigureOut">
              <a:rPr lang="en-US" smtClean="0"/>
              <a:t>4/28/2016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9B1F30-A61A-4074-9BF9-E85F2C376093}" type="slidenum">
              <a:rPr lang="en-US" smtClean="0"/>
              <a:t>‹#›</a:t>
            </a:fld>
            <a:endParaRPr lang="en-US"/>
          </a:p>
        </p:txBody>
      </p:sp>
    </p:spTree>
    <p:extLst>
      <p:ext uri="{BB962C8B-B14F-4D97-AF65-F5344CB8AC3E}">
        <p14:creationId xmlns:p14="http://schemas.microsoft.com/office/powerpoint/2010/main" val="3248921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WINNING THE FRQ</a:t>
            </a:r>
            <a:endParaRPr lang="en-US" dirty="0"/>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4453217" y="3244334"/>
            <a:ext cx="237566" cy="369332"/>
          </a:xfrm>
          <a:prstGeom prst="rect">
            <a:avLst/>
          </a:prstGeom>
        </p:spPr>
        <p:txBody>
          <a:bodyPr wrap="none">
            <a:spAutoFit/>
          </a:bodyPr>
          <a:lstStyle/>
          <a:p>
            <a:r>
              <a:rPr lang="en-US" b="0" dirty="0" smtClean="0">
                <a:effectLst/>
              </a:rPr>
              <a:t> </a:t>
            </a:r>
            <a:endParaRPr lang="en-US" dirty="0"/>
          </a:p>
        </p:txBody>
      </p:sp>
    </p:spTree>
    <p:extLst>
      <p:ext uri="{BB962C8B-B14F-4D97-AF65-F5344CB8AC3E}">
        <p14:creationId xmlns:p14="http://schemas.microsoft.com/office/powerpoint/2010/main" val="14364160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Autofit/>
          </a:bodyPr>
          <a:lstStyle/>
          <a:p>
            <a:pPr marL="0" indent="0">
              <a:buNone/>
            </a:pPr>
            <a:r>
              <a:rPr lang="en-US" sz="1600" b="1" dirty="0"/>
              <a:t>Which of the following best </a:t>
            </a:r>
            <a:r>
              <a:rPr lang="en-US" sz="1600" b="1" i="1" dirty="0"/>
              <a:t>identifies </a:t>
            </a:r>
            <a:r>
              <a:rPr lang="en-US" sz="1600" b="1" dirty="0"/>
              <a:t>Von </a:t>
            </a:r>
            <a:r>
              <a:rPr lang="en-US" sz="1600" b="1" dirty="0" err="1"/>
              <a:t>Thunen’s</a:t>
            </a:r>
            <a:r>
              <a:rPr lang="en-US" sz="1600" b="1" dirty="0"/>
              <a:t> theory of rural land use? </a:t>
            </a:r>
            <a:endParaRPr lang="en-US" sz="1600" b="0" dirty="0" smtClean="0">
              <a:effectLst/>
            </a:endParaRPr>
          </a:p>
          <a:p>
            <a:pPr marL="0" indent="0">
              <a:buNone/>
            </a:pPr>
            <a:r>
              <a:rPr lang="en-US" sz="1600" b="1" dirty="0"/>
              <a:t> </a:t>
            </a:r>
            <a:endParaRPr lang="en-US" sz="1600" b="0" dirty="0" smtClean="0">
              <a:effectLst/>
            </a:endParaRPr>
          </a:p>
          <a:p>
            <a:pPr marL="0" indent="0">
              <a:buNone/>
            </a:pPr>
            <a:r>
              <a:rPr lang="en-US" sz="1600" dirty="0"/>
              <a:t>A) This model shows the location of land uses in the past and how the distribution of certain crops shifted with changing transport costs.  Today, distances are shorter, so many items can be shipped in refrigerated trucks, but a number of perishable products are still grown close to the city.</a:t>
            </a:r>
            <a:endParaRPr lang="en-US" sz="1600" b="0" dirty="0" smtClean="0">
              <a:effectLst/>
            </a:endParaRPr>
          </a:p>
          <a:p>
            <a:pPr marL="0" indent="0">
              <a:buNone/>
            </a:pPr>
            <a:endParaRPr lang="en-US" sz="1600" b="0" dirty="0" smtClean="0">
              <a:effectLst/>
            </a:endParaRPr>
          </a:p>
          <a:p>
            <a:pPr marL="0" indent="0">
              <a:buNone/>
            </a:pPr>
            <a:r>
              <a:rPr lang="en-US" sz="1600" dirty="0"/>
              <a:t>B) Von </a:t>
            </a:r>
            <a:r>
              <a:rPr lang="en-US" sz="1600" dirty="0" err="1"/>
              <a:t>Thunen’s</a:t>
            </a:r>
            <a:r>
              <a:rPr lang="en-US" sz="1600" dirty="0"/>
              <a:t> land-use model consists of multiple rings which are 1) dairying and market gardening, 2) specialty farming, 3) cash grain and livestock, 4) mixed farming, 5) extensive grain farming or stock raising. </a:t>
            </a:r>
            <a:endParaRPr lang="en-US" sz="1600" dirty="0" smtClean="0"/>
          </a:p>
          <a:p>
            <a:pPr marL="0" indent="0">
              <a:buNone/>
            </a:pPr>
            <a:r>
              <a:rPr lang="en-US" sz="1600" b="0" dirty="0" smtClean="0">
                <a:effectLst/>
              </a:rPr>
              <a:t/>
            </a:r>
            <a:br>
              <a:rPr lang="en-US" sz="1600" b="0" dirty="0" smtClean="0">
                <a:effectLst/>
              </a:rPr>
            </a:br>
            <a:r>
              <a:rPr lang="en-US" sz="1600" b="1" dirty="0">
                <a:solidFill>
                  <a:srgbClr val="FF0000"/>
                </a:solidFill>
              </a:rPr>
              <a:t>C) Von </a:t>
            </a:r>
            <a:r>
              <a:rPr lang="en-US" sz="1600" b="1" dirty="0" err="1">
                <a:solidFill>
                  <a:srgbClr val="FF0000"/>
                </a:solidFill>
              </a:rPr>
              <a:t>Thunen’s</a:t>
            </a:r>
            <a:r>
              <a:rPr lang="en-US" sz="1600" b="1" dirty="0">
                <a:solidFill>
                  <a:srgbClr val="FF0000"/>
                </a:solidFill>
              </a:rPr>
              <a:t> land-use model consists of multiple rings which are 1) dairying and market gardening, 2) specialty farming, 3) cash grain and livestock, 4) mixed farming, 5) extensive grain farming or stock raising.  Von </a:t>
            </a:r>
            <a:r>
              <a:rPr lang="en-US" sz="1600" b="1" dirty="0" err="1">
                <a:solidFill>
                  <a:srgbClr val="FF0000"/>
                </a:solidFill>
              </a:rPr>
              <a:t>Thunen’s</a:t>
            </a:r>
            <a:r>
              <a:rPr lang="en-US" sz="1600" b="1" dirty="0">
                <a:solidFill>
                  <a:srgbClr val="FF0000"/>
                </a:solidFill>
              </a:rPr>
              <a:t> model recognizes that as distance from market increases, the value of land decreases.  The most intensively produced crops are found on land close to the market; the less intensively produced commodities are located at more distant points. </a:t>
            </a:r>
            <a:endParaRPr lang="en-US" sz="1600" b="1" dirty="0" smtClean="0">
              <a:solidFill>
                <a:srgbClr val="FF0000"/>
              </a:solidFill>
              <a:effectLst/>
            </a:endParaRPr>
          </a:p>
          <a:p>
            <a:pPr marL="0" indent="0">
              <a:buNone/>
            </a:pPr>
            <a:endParaRPr lang="en-US" sz="1600" b="0" dirty="0" smtClean="0">
              <a:effectLst/>
            </a:endParaRPr>
          </a:p>
          <a:p>
            <a:pPr marL="0" indent="0">
              <a:buNone/>
            </a:pPr>
            <a:r>
              <a:rPr lang="en-US" sz="1600" dirty="0"/>
              <a:t>D) Von </a:t>
            </a:r>
            <a:r>
              <a:rPr lang="en-US" sz="1600" dirty="0" err="1"/>
              <a:t>Thunen’s</a:t>
            </a:r>
            <a:r>
              <a:rPr lang="en-US" sz="1600" dirty="0"/>
              <a:t> land-use model pertains to agriculture and Burgesses model pertains to urban forms. </a:t>
            </a:r>
            <a:endParaRPr lang="en-US" sz="1600" b="0" dirty="0" smtClean="0">
              <a:effectLst/>
            </a:endParaRPr>
          </a:p>
          <a:p>
            <a:pPr marL="0" indent="0">
              <a:buNone/>
            </a:pPr>
            <a:endParaRPr lang="en-US" sz="1600" b="0" dirty="0" smtClean="0">
              <a:effectLst/>
            </a:endParaRPr>
          </a:p>
          <a:p>
            <a:pPr marL="0" indent="0">
              <a:buNone/>
            </a:pPr>
            <a:r>
              <a:rPr lang="en-US" sz="1600" dirty="0"/>
              <a:t>E) Organic fresh fruit is grown close to market because of restrictions on the use of preservatives or other modifications that may create a longer ripeness. </a:t>
            </a:r>
          </a:p>
        </p:txBody>
      </p:sp>
    </p:spTree>
    <p:extLst>
      <p:ext uri="{BB962C8B-B14F-4D97-AF65-F5344CB8AC3E}">
        <p14:creationId xmlns:p14="http://schemas.microsoft.com/office/powerpoint/2010/main" val="3704279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pPr marL="0" indent="0">
              <a:buNone/>
            </a:pPr>
            <a:r>
              <a:rPr lang="en-US" sz="1600" b="1" dirty="0"/>
              <a:t>Which of the following accurately </a:t>
            </a:r>
            <a:r>
              <a:rPr lang="en-US" sz="1600" b="1" i="1" dirty="0"/>
              <a:t>assesses </a:t>
            </a:r>
            <a:r>
              <a:rPr lang="en-US" sz="1600" b="1" dirty="0"/>
              <a:t> Von </a:t>
            </a:r>
            <a:r>
              <a:rPr lang="en-US" sz="1600" b="1" dirty="0" err="1"/>
              <a:t>Thunen’s</a:t>
            </a:r>
            <a:r>
              <a:rPr lang="en-US" sz="1600" b="1" dirty="0"/>
              <a:t> theory of rural land use? </a:t>
            </a:r>
            <a:endParaRPr lang="en-US" sz="1600" b="0" dirty="0" smtClean="0">
              <a:effectLst/>
            </a:endParaRPr>
          </a:p>
          <a:p>
            <a:pPr marL="0" indent="0">
              <a:buNone/>
            </a:pPr>
            <a:r>
              <a:rPr lang="en-US" sz="1600" dirty="0"/>
              <a:t> </a:t>
            </a:r>
            <a:endParaRPr lang="en-US" sz="1600" b="0" dirty="0" smtClean="0">
              <a:effectLst/>
            </a:endParaRPr>
          </a:p>
          <a:p>
            <a:pPr marL="0" indent="0">
              <a:buNone/>
            </a:pPr>
            <a:r>
              <a:rPr lang="en-US" sz="1600" dirty="0"/>
              <a:t>A) This model shows the location of land uses in the past and how the distribution of certain crops shifted with changing transport costs.  Today, distances are shorter, so many items can be shipped in refrigerated trucks, but a number of perishable products are still grown close to the city.</a:t>
            </a:r>
            <a:endParaRPr lang="en-US" sz="1600" b="0" dirty="0" smtClean="0">
              <a:effectLst/>
            </a:endParaRPr>
          </a:p>
          <a:p>
            <a:pPr marL="0" indent="0">
              <a:buNone/>
            </a:pPr>
            <a:r>
              <a:rPr lang="en-US" sz="1600" dirty="0"/>
              <a:t> </a:t>
            </a:r>
            <a:endParaRPr lang="en-US" sz="1600" b="0" dirty="0" smtClean="0">
              <a:effectLst/>
            </a:endParaRPr>
          </a:p>
          <a:p>
            <a:pPr marL="0" indent="0">
              <a:buNone/>
            </a:pPr>
            <a:r>
              <a:rPr lang="en-US" sz="1600" dirty="0"/>
              <a:t>B) Von </a:t>
            </a:r>
            <a:r>
              <a:rPr lang="en-US" sz="1600" dirty="0" err="1"/>
              <a:t>Thunen’s</a:t>
            </a:r>
            <a:r>
              <a:rPr lang="en-US" sz="1600" dirty="0"/>
              <a:t> land-use model consist of multiple rings which are 1) dairying and market gardening, 2) specialty farming, 3) cash grain and livestock, 4) mixed farming, 5) extensive grain farming or stock raising. </a:t>
            </a:r>
            <a:endParaRPr lang="en-US" sz="1600" dirty="0" smtClean="0"/>
          </a:p>
          <a:p>
            <a:pPr marL="0" indent="0">
              <a:buNone/>
            </a:pPr>
            <a:endParaRPr lang="en-US" sz="1600" b="0" dirty="0" smtClean="0">
              <a:effectLst/>
            </a:endParaRPr>
          </a:p>
          <a:p>
            <a:pPr marL="0" indent="0">
              <a:buNone/>
            </a:pPr>
            <a:r>
              <a:rPr lang="en-US" sz="1600" dirty="0" smtClean="0"/>
              <a:t>C</a:t>
            </a:r>
            <a:r>
              <a:rPr lang="en-US" sz="1600" dirty="0"/>
              <a:t>) Von </a:t>
            </a:r>
            <a:r>
              <a:rPr lang="en-US" sz="1600" dirty="0" err="1"/>
              <a:t>Thunen’s</a:t>
            </a:r>
            <a:r>
              <a:rPr lang="en-US" sz="1600" dirty="0"/>
              <a:t> land-use model consist of multiple rings which are 1) dairying and market gardening, 2) specialty farming, 3) cash grain and livestock, 4) mixed farming, 5) extensive grain farming or stock raising.  Von </a:t>
            </a:r>
            <a:r>
              <a:rPr lang="en-US" sz="1600" dirty="0" err="1"/>
              <a:t>Thunen’s</a:t>
            </a:r>
            <a:r>
              <a:rPr lang="en-US" sz="1600" dirty="0"/>
              <a:t> model recognizes that as distance from market increases, the value of land decreases.  The most intensively produced crops are found on land close to the market; the less intensively produced commodities are located at more distant points. </a:t>
            </a:r>
            <a:endParaRPr lang="en-US" sz="1600" b="0" dirty="0" smtClean="0">
              <a:effectLst/>
            </a:endParaRPr>
          </a:p>
          <a:p>
            <a:pPr marL="0" indent="0">
              <a:buNone/>
            </a:pPr>
            <a:r>
              <a:rPr lang="en-US" sz="1600" dirty="0"/>
              <a:t> </a:t>
            </a:r>
            <a:endParaRPr lang="en-US" sz="1600" b="0" dirty="0" smtClean="0">
              <a:effectLst/>
            </a:endParaRPr>
          </a:p>
          <a:p>
            <a:pPr marL="0" indent="0">
              <a:buNone/>
            </a:pPr>
            <a:r>
              <a:rPr lang="en-US" sz="1600" dirty="0"/>
              <a:t>D) Von </a:t>
            </a:r>
            <a:r>
              <a:rPr lang="en-US" sz="1600" dirty="0" err="1"/>
              <a:t>Thunen’s</a:t>
            </a:r>
            <a:r>
              <a:rPr lang="en-US" sz="1600" dirty="0"/>
              <a:t> land-use model pertains to agriculture and Burgesses model pertains to urban forms. </a:t>
            </a:r>
            <a:endParaRPr lang="en-US" sz="1600" b="0" dirty="0" smtClean="0">
              <a:effectLst/>
            </a:endParaRPr>
          </a:p>
          <a:p>
            <a:pPr marL="0" indent="0">
              <a:buNone/>
            </a:pPr>
            <a:r>
              <a:rPr lang="en-US" sz="1600" dirty="0"/>
              <a:t> </a:t>
            </a:r>
            <a:endParaRPr lang="en-US" sz="1600" b="0" dirty="0" smtClean="0">
              <a:effectLst/>
            </a:endParaRPr>
          </a:p>
          <a:p>
            <a:pPr marL="0" indent="0">
              <a:buNone/>
            </a:pPr>
            <a:r>
              <a:rPr lang="en-US" sz="1600" dirty="0"/>
              <a:t>E) Organic fresh fruit is grown close to market because of restrictions on the use of preservatives or other modifications that may create a longer ripeness. </a:t>
            </a:r>
            <a:endParaRPr lang="en-US" sz="1600" b="0" dirty="0" smtClean="0">
              <a:effectLst/>
            </a:endParaRPr>
          </a:p>
        </p:txBody>
      </p:sp>
    </p:spTree>
    <p:extLst>
      <p:ext uri="{BB962C8B-B14F-4D97-AF65-F5344CB8AC3E}">
        <p14:creationId xmlns:p14="http://schemas.microsoft.com/office/powerpoint/2010/main" val="10608697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pPr marL="0" indent="0">
              <a:buNone/>
            </a:pPr>
            <a:r>
              <a:rPr lang="en-US" sz="1600" b="1" dirty="0"/>
              <a:t>Which of the following accurately </a:t>
            </a:r>
            <a:r>
              <a:rPr lang="en-US" sz="1600" b="1" i="1" dirty="0"/>
              <a:t>assesses </a:t>
            </a:r>
            <a:r>
              <a:rPr lang="en-US" sz="1600" b="1" dirty="0"/>
              <a:t> Von </a:t>
            </a:r>
            <a:r>
              <a:rPr lang="en-US" sz="1600" b="1" dirty="0" err="1"/>
              <a:t>Thunen’s</a:t>
            </a:r>
            <a:r>
              <a:rPr lang="en-US" sz="1600" b="1" dirty="0"/>
              <a:t> theory of rural land use? </a:t>
            </a:r>
            <a:endParaRPr lang="en-US" sz="1600" b="0" dirty="0" smtClean="0">
              <a:effectLst/>
            </a:endParaRPr>
          </a:p>
          <a:p>
            <a:pPr marL="0" indent="0">
              <a:buNone/>
            </a:pPr>
            <a:r>
              <a:rPr lang="en-US" sz="1600" dirty="0"/>
              <a:t> </a:t>
            </a:r>
            <a:endParaRPr lang="en-US" sz="1600" b="0" dirty="0" smtClean="0">
              <a:effectLst/>
            </a:endParaRPr>
          </a:p>
          <a:p>
            <a:pPr marL="0" indent="0">
              <a:buNone/>
            </a:pPr>
            <a:r>
              <a:rPr lang="en-US" sz="1600" b="1" dirty="0">
                <a:solidFill>
                  <a:srgbClr val="FF0000"/>
                </a:solidFill>
              </a:rPr>
              <a:t>A) This model shows the location of land uses in the past and how the distribution of certain crops shifted with changing transport costs.  Today, distances are shorter, so many items can be shipped in refrigerated trucks, but a number of perishable products are still grown close to the city.</a:t>
            </a:r>
            <a:endParaRPr lang="en-US" sz="1600" b="1" dirty="0" smtClean="0">
              <a:solidFill>
                <a:srgbClr val="FF0000"/>
              </a:solidFill>
              <a:effectLst/>
            </a:endParaRPr>
          </a:p>
          <a:p>
            <a:pPr marL="0" indent="0">
              <a:buNone/>
            </a:pPr>
            <a:r>
              <a:rPr lang="en-US" sz="1600" b="1" dirty="0">
                <a:solidFill>
                  <a:srgbClr val="FF0000"/>
                </a:solidFill>
              </a:rPr>
              <a:t> </a:t>
            </a:r>
            <a:endParaRPr lang="en-US" sz="1600" b="1" dirty="0" smtClean="0">
              <a:solidFill>
                <a:srgbClr val="FF0000"/>
              </a:solidFill>
              <a:effectLst/>
            </a:endParaRPr>
          </a:p>
          <a:p>
            <a:pPr marL="0" indent="0">
              <a:buNone/>
            </a:pPr>
            <a:r>
              <a:rPr lang="en-US" sz="1600" dirty="0"/>
              <a:t>B) Von </a:t>
            </a:r>
            <a:r>
              <a:rPr lang="en-US" sz="1600" dirty="0" err="1"/>
              <a:t>Thunen’s</a:t>
            </a:r>
            <a:r>
              <a:rPr lang="en-US" sz="1600" dirty="0"/>
              <a:t> land-use model consist of multiple rings which are 1) dairying and market gardening, 2) specialty farming, 3) cash grain and livestock, 4) mixed farming, 5) extensive grain farming or stock raising. </a:t>
            </a:r>
            <a:endParaRPr lang="en-US" sz="1600" dirty="0" smtClean="0"/>
          </a:p>
          <a:p>
            <a:pPr marL="0" indent="0">
              <a:buNone/>
            </a:pPr>
            <a:endParaRPr lang="en-US" sz="1600" b="0" dirty="0" smtClean="0">
              <a:effectLst/>
            </a:endParaRPr>
          </a:p>
          <a:p>
            <a:pPr marL="0" indent="0">
              <a:buNone/>
            </a:pPr>
            <a:r>
              <a:rPr lang="en-US" sz="1600" dirty="0" smtClean="0"/>
              <a:t>C</a:t>
            </a:r>
            <a:r>
              <a:rPr lang="en-US" sz="1600" dirty="0"/>
              <a:t>) Von </a:t>
            </a:r>
            <a:r>
              <a:rPr lang="en-US" sz="1600" dirty="0" err="1"/>
              <a:t>Thunen’s</a:t>
            </a:r>
            <a:r>
              <a:rPr lang="en-US" sz="1600" dirty="0"/>
              <a:t> land-use model consist of multiple rings which are 1) dairying and market gardening, 2) specialty farming, 3) cash grain and livestock, 4) mixed farming, 5) extensive grain farming or stock raising.  Von </a:t>
            </a:r>
            <a:r>
              <a:rPr lang="en-US" sz="1600" dirty="0" err="1"/>
              <a:t>Thunen’s</a:t>
            </a:r>
            <a:r>
              <a:rPr lang="en-US" sz="1600" dirty="0"/>
              <a:t> model recognizes that as distance from market increases, the value of land decreases.  The most intensively produced crops are found on land close to the market; the less intensively produced commodities are located at more distant points. </a:t>
            </a:r>
            <a:endParaRPr lang="en-US" sz="1600" b="0" dirty="0" smtClean="0">
              <a:effectLst/>
            </a:endParaRPr>
          </a:p>
          <a:p>
            <a:pPr marL="0" indent="0">
              <a:buNone/>
            </a:pPr>
            <a:r>
              <a:rPr lang="en-US" sz="1600" dirty="0"/>
              <a:t> </a:t>
            </a:r>
            <a:endParaRPr lang="en-US" sz="1600" b="0" dirty="0" smtClean="0">
              <a:effectLst/>
            </a:endParaRPr>
          </a:p>
          <a:p>
            <a:pPr marL="0" indent="0">
              <a:buNone/>
            </a:pPr>
            <a:r>
              <a:rPr lang="en-US" sz="1600" dirty="0"/>
              <a:t>D) Von </a:t>
            </a:r>
            <a:r>
              <a:rPr lang="en-US" sz="1600" dirty="0" err="1"/>
              <a:t>Thunen’s</a:t>
            </a:r>
            <a:r>
              <a:rPr lang="en-US" sz="1600" dirty="0"/>
              <a:t> land-use model pertains to agriculture and Burgesses model pertains to urban forms. </a:t>
            </a:r>
            <a:endParaRPr lang="en-US" sz="1600" b="0" dirty="0" smtClean="0">
              <a:effectLst/>
            </a:endParaRPr>
          </a:p>
          <a:p>
            <a:pPr marL="0" indent="0">
              <a:buNone/>
            </a:pPr>
            <a:r>
              <a:rPr lang="en-US" sz="1600" dirty="0"/>
              <a:t> </a:t>
            </a:r>
            <a:endParaRPr lang="en-US" sz="1600" b="0" dirty="0" smtClean="0">
              <a:effectLst/>
            </a:endParaRPr>
          </a:p>
          <a:p>
            <a:pPr marL="0" indent="0">
              <a:buNone/>
            </a:pPr>
            <a:r>
              <a:rPr lang="en-US" sz="1600" dirty="0"/>
              <a:t>E) Organic fresh fruit is grown close to market because of restrictions on the use of preservatives or other modifications that may create a longer ripeness. </a:t>
            </a:r>
            <a:endParaRPr lang="en-US" sz="1600" b="0" dirty="0" smtClean="0">
              <a:effectLst/>
            </a:endParaRPr>
          </a:p>
        </p:txBody>
      </p:sp>
    </p:spTree>
    <p:extLst>
      <p:ext uri="{BB962C8B-B14F-4D97-AF65-F5344CB8AC3E}">
        <p14:creationId xmlns:p14="http://schemas.microsoft.com/office/powerpoint/2010/main" val="26480100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62500" lnSpcReduction="20000"/>
          </a:bodyPr>
          <a:lstStyle/>
          <a:p>
            <a:pPr marL="0" indent="0">
              <a:buNone/>
            </a:pPr>
            <a:r>
              <a:rPr lang="en-US" b="1" dirty="0"/>
              <a:t>Which of the following accurately </a:t>
            </a:r>
            <a:r>
              <a:rPr lang="en-US" b="1" i="1" dirty="0"/>
              <a:t>explains </a:t>
            </a:r>
            <a:r>
              <a:rPr lang="en-US" b="1" dirty="0"/>
              <a:t>genetically modified (GM) crops:</a:t>
            </a:r>
            <a:endParaRPr lang="en-US" b="0" dirty="0" smtClean="0">
              <a:effectLst/>
            </a:endParaRPr>
          </a:p>
          <a:p>
            <a:pPr marL="0" indent="0">
              <a:buNone/>
            </a:pPr>
            <a:r>
              <a:rPr lang="en-US" dirty="0"/>
              <a:t> </a:t>
            </a:r>
            <a:endParaRPr lang="en-US" b="0" dirty="0" smtClean="0">
              <a:effectLst/>
            </a:endParaRPr>
          </a:p>
          <a:p>
            <a:pPr marL="0" indent="0">
              <a:buNone/>
            </a:pPr>
            <a:r>
              <a:rPr lang="en-US" dirty="0"/>
              <a:t>A) GM crops played a key role in the Green Revolution by increasing crop yields, but recent gains are falling off due to consumer concerns of environmental impacts.</a:t>
            </a:r>
            <a:endParaRPr lang="en-US" b="0" dirty="0" smtClean="0">
              <a:effectLst/>
            </a:endParaRPr>
          </a:p>
          <a:p>
            <a:pPr marL="0" indent="0">
              <a:buNone/>
            </a:pPr>
            <a:r>
              <a:rPr lang="en-US" dirty="0"/>
              <a:t> </a:t>
            </a:r>
            <a:endParaRPr lang="en-US" b="0" dirty="0" smtClean="0">
              <a:effectLst/>
            </a:endParaRPr>
          </a:p>
          <a:p>
            <a:pPr marL="0" indent="0">
              <a:buNone/>
            </a:pPr>
            <a:r>
              <a:rPr lang="en-US" dirty="0"/>
              <a:t>B) GM crops include soybeans, wheat, and corn.</a:t>
            </a:r>
            <a:endParaRPr lang="en-US" b="0" dirty="0" smtClean="0">
              <a:effectLst/>
            </a:endParaRPr>
          </a:p>
          <a:p>
            <a:pPr marL="0" indent="0">
              <a:buNone/>
            </a:pPr>
            <a:r>
              <a:rPr lang="en-US" dirty="0"/>
              <a:t> </a:t>
            </a:r>
            <a:endParaRPr lang="en-US" b="0" dirty="0" smtClean="0">
              <a:effectLst/>
            </a:endParaRPr>
          </a:p>
          <a:p>
            <a:pPr marL="0" indent="0">
              <a:buNone/>
            </a:pPr>
            <a:r>
              <a:rPr lang="en-US" dirty="0"/>
              <a:t>C) Genetically modified crops (GMCs, GM crops, or biotech crops) are plants used in agriculture, the DNA of which has been modified using genetic engineering techniques.</a:t>
            </a:r>
            <a:endParaRPr lang="en-US" b="0" dirty="0" smtClean="0">
              <a:effectLst/>
            </a:endParaRPr>
          </a:p>
          <a:p>
            <a:pPr marL="0" indent="0">
              <a:buNone/>
            </a:pPr>
            <a:r>
              <a:rPr lang="en-US" dirty="0"/>
              <a:t> </a:t>
            </a:r>
            <a:endParaRPr lang="en-US" b="0" dirty="0" smtClean="0">
              <a:effectLst/>
            </a:endParaRPr>
          </a:p>
          <a:p>
            <a:pPr marL="0" indent="0">
              <a:buNone/>
            </a:pPr>
            <a:r>
              <a:rPr lang="en-US" dirty="0"/>
              <a:t>D) Roundup Ready soybeans and insect resistant crops have been the most important and the most responsible for the significant increase in productivity. </a:t>
            </a:r>
            <a:endParaRPr lang="en-US" b="0" dirty="0" smtClean="0">
              <a:effectLst/>
            </a:endParaRPr>
          </a:p>
          <a:p>
            <a:pPr marL="0" indent="0">
              <a:buNone/>
            </a:pPr>
            <a:r>
              <a:rPr lang="en-US" dirty="0"/>
              <a:t> </a:t>
            </a:r>
            <a:endParaRPr lang="en-US" b="0" dirty="0" smtClean="0">
              <a:effectLst/>
            </a:endParaRPr>
          </a:p>
          <a:p>
            <a:pPr marL="0" indent="0">
              <a:buNone/>
            </a:pPr>
            <a:r>
              <a:rPr lang="en-US" dirty="0"/>
              <a:t>E) GM crops have had their genetic material altered in some capacity and are typically more resistant and hardy to various environmental factors, increasing overall yields.  Farmers purchase these seeds from companies like Monsanto. </a:t>
            </a:r>
          </a:p>
        </p:txBody>
      </p:sp>
    </p:spTree>
    <p:extLst>
      <p:ext uri="{BB962C8B-B14F-4D97-AF65-F5344CB8AC3E}">
        <p14:creationId xmlns:p14="http://schemas.microsoft.com/office/powerpoint/2010/main" val="27352114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62500" lnSpcReduction="20000"/>
          </a:bodyPr>
          <a:lstStyle/>
          <a:p>
            <a:pPr marL="0" indent="0">
              <a:buNone/>
            </a:pPr>
            <a:r>
              <a:rPr lang="en-US" b="1" dirty="0"/>
              <a:t>Which of the following accurately </a:t>
            </a:r>
            <a:r>
              <a:rPr lang="en-US" b="1" i="1" dirty="0"/>
              <a:t>explains </a:t>
            </a:r>
            <a:r>
              <a:rPr lang="en-US" b="1" dirty="0"/>
              <a:t>genetically modified (GM) crops:</a:t>
            </a:r>
            <a:endParaRPr lang="en-US" b="0" dirty="0" smtClean="0">
              <a:effectLst/>
            </a:endParaRPr>
          </a:p>
          <a:p>
            <a:pPr marL="0" indent="0">
              <a:buNone/>
            </a:pPr>
            <a:r>
              <a:rPr lang="en-US" dirty="0"/>
              <a:t> </a:t>
            </a:r>
            <a:endParaRPr lang="en-US" b="0" dirty="0" smtClean="0">
              <a:effectLst/>
            </a:endParaRPr>
          </a:p>
          <a:p>
            <a:pPr marL="0" indent="0">
              <a:buNone/>
            </a:pPr>
            <a:r>
              <a:rPr lang="en-US" dirty="0"/>
              <a:t>A) GM crops played a key role in the Green Revolution by increasing crop yields, but recent gains are falling off due to consumer concerns of environmental impacts.</a:t>
            </a:r>
            <a:endParaRPr lang="en-US" b="0" dirty="0" smtClean="0">
              <a:effectLst/>
            </a:endParaRPr>
          </a:p>
          <a:p>
            <a:pPr marL="0" indent="0">
              <a:buNone/>
            </a:pPr>
            <a:r>
              <a:rPr lang="en-US" dirty="0"/>
              <a:t> </a:t>
            </a:r>
            <a:endParaRPr lang="en-US" b="0" dirty="0" smtClean="0">
              <a:effectLst/>
            </a:endParaRPr>
          </a:p>
          <a:p>
            <a:pPr marL="0" indent="0">
              <a:buNone/>
            </a:pPr>
            <a:r>
              <a:rPr lang="en-US" dirty="0"/>
              <a:t>B) GM crops include soybeans, wheat, and corn.</a:t>
            </a:r>
            <a:endParaRPr lang="en-US" b="0" dirty="0" smtClean="0">
              <a:effectLst/>
            </a:endParaRPr>
          </a:p>
          <a:p>
            <a:pPr marL="0" indent="0">
              <a:buNone/>
            </a:pPr>
            <a:r>
              <a:rPr lang="en-US" dirty="0"/>
              <a:t> </a:t>
            </a:r>
            <a:endParaRPr lang="en-US" b="0" dirty="0" smtClean="0">
              <a:effectLst/>
            </a:endParaRPr>
          </a:p>
          <a:p>
            <a:pPr marL="0" indent="0">
              <a:buNone/>
            </a:pPr>
            <a:r>
              <a:rPr lang="en-US" dirty="0"/>
              <a:t>C) Genetically modified crops (GMCs, GM crops, or biotech crops) are plants used in agriculture, the DNA of which has been modified using genetic engineering techniques.</a:t>
            </a:r>
            <a:endParaRPr lang="en-US" b="0" dirty="0" smtClean="0">
              <a:effectLst/>
            </a:endParaRPr>
          </a:p>
          <a:p>
            <a:pPr marL="0" indent="0">
              <a:buNone/>
            </a:pPr>
            <a:r>
              <a:rPr lang="en-US" dirty="0"/>
              <a:t> </a:t>
            </a:r>
            <a:endParaRPr lang="en-US" b="0" dirty="0" smtClean="0">
              <a:effectLst/>
            </a:endParaRPr>
          </a:p>
          <a:p>
            <a:pPr marL="0" indent="0">
              <a:buNone/>
            </a:pPr>
            <a:r>
              <a:rPr lang="en-US" dirty="0"/>
              <a:t>D) Roundup Ready soybeans and insect resistant crops have been the most important and the most responsible for the significant increase in productivity. </a:t>
            </a:r>
            <a:endParaRPr lang="en-US" b="0" dirty="0" smtClean="0">
              <a:effectLst/>
            </a:endParaRPr>
          </a:p>
          <a:p>
            <a:pPr marL="0" indent="0">
              <a:buNone/>
            </a:pPr>
            <a:r>
              <a:rPr lang="en-US" dirty="0"/>
              <a:t> </a:t>
            </a:r>
            <a:endParaRPr lang="en-US" b="0" dirty="0" smtClean="0">
              <a:effectLst/>
            </a:endParaRPr>
          </a:p>
          <a:p>
            <a:pPr marL="0" indent="0">
              <a:buNone/>
            </a:pPr>
            <a:r>
              <a:rPr lang="en-US" b="1" dirty="0">
                <a:solidFill>
                  <a:srgbClr val="FF0000"/>
                </a:solidFill>
              </a:rPr>
              <a:t>E) GM crops have had their genetic material altered in some capacity and are typically more resistant and hardy to various environmental factors, increasing overall yields.  Farmers purchase these seeds from companies like Monsanto. </a:t>
            </a:r>
          </a:p>
        </p:txBody>
      </p:sp>
    </p:spTree>
    <p:extLst>
      <p:ext uri="{BB962C8B-B14F-4D97-AF65-F5344CB8AC3E}">
        <p14:creationId xmlns:p14="http://schemas.microsoft.com/office/powerpoint/2010/main" val="26613413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5821363"/>
          </a:xfrm>
        </p:spPr>
        <p:txBody>
          <a:bodyPr>
            <a:noAutofit/>
          </a:bodyPr>
          <a:lstStyle/>
          <a:p>
            <a:pPr marL="0" indent="0">
              <a:buNone/>
            </a:pPr>
            <a:r>
              <a:rPr lang="en-US" sz="2000" b="1" dirty="0" smtClean="0"/>
              <a:t>Which of the following accurately discusses genetically modified (GM) crops:</a:t>
            </a:r>
          </a:p>
          <a:p>
            <a:pPr marL="0" indent="0">
              <a:buNone/>
            </a:pPr>
            <a:r>
              <a:rPr lang="en-US" sz="2000" dirty="0" smtClean="0"/>
              <a:t> </a:t>
            </a:r>
          </a:p>
          <a:p>
            <a:pPr marL="0" indent="0">
              <a:buNone/>
            </a:pPr>
            <a:r>
              <a:rPr lang="en-US" sz="2000" dirty="0" smtClean="0"/>
              <a:t>A) GM crops played a key role in the Green Revolution by increasing crop yields, but recent gains are falling off due to consumer concerns of environmental impacts.</a:t>
            </a:r>
          </a:p>
          <a:p>
            <a:pPr marL="0" indent="0">
              <a:buNone/>
            </a:pPr>
            <a:r>
              <a:rPr lang="en-US" sz="2000" dirty="0" smtClean="0"/>
              <a:t> </a:t>
            </a:r>
          </a:p>
          <a:p>
            <a:pPr marL="0" indent="0">
              <a:buNone/>
            </a:pPr>
            <a:r>
              <a:rPr lang="en-US" sz="2000" dirty="0" smtClean="0"/>
              <a:t>B) GM crops include soybeans, wheat, and corn.</a:t>
            </a:r>
          </a:p>
          <a:p>
            <a:pPr marL="0" indent="0">
              <a:buNone/>
            </a:pPr>
            <a:r>
              <a:rPr lang="en-US" sz="2000" dirty="0" smtClean="0"/>
              <a:t> </a:t>
            </a:r>
          </a:p>
          <a:p>
            <a:pPr marL="0" indent="0">
              <a:buNone/>
            </a:pPr>
            <a:r>
              <a:rPr lang="en-US" sz="2000" dirty="0" smtClean="0"/>
              <a:t>C) Genetically modified crops (GMCs, GM crops, or biotech crops) are plants used in agriculture, the DNA of which has been modified using genetic engineering techniques.</a:t>
            </a:r>
          </a:p>
          <a:p>
            <a:pPr marL="0" indent="0">
              <a:buNone/>
            </a:pPr>
            <a:r>
              <a:rPr lang="en-US" sz="2000" dirty="0" smtClean="0"/>
              <a:t> </a:t>
            </a:r>
          </a:p>
          <a:p>
            <a:pPr marL="0" indent="0">
              <a:buNone/>
            </a:pPr>
            <a:r>
              <a:rPr lang="en-US" sz="2000" dirty="0" smtClean="0"/>
              <a:t>D) Roundup Ready soybeans and insect resistant crops have been the most important and the most responsible for the significant increase in productivity. </a:t>
            </a:r>
          </a:p>
          <a:p>
            <a:pPr marL="0" indent="0">
              <a:buNone/>
            </a:pPr>
            <a:r>
              <a:rPr lang="en-US" sz="2000" dirty="0" smtClean="0"/>
              <a:t> </a:t>
            </a:r>
          </a:p>
          <a:p>
            <a:pPr marL="0" indent="0">
              <a:buNone/>
            </a:pPr>
            <a:r>
              <a:rPr lang="en-US" sz="2000" dirty="0" smtClean="0"/>
              <a:t>E) GM crops have had their genetic material altered in some capacity and are typically more resistant and hardy to various environmental factors, increasing overall yields.  Farmers purchase these seeds from companies like Monsanto. </a:t>
            </a:r>
            <a:endParaRPr lang="en-US" sz="2000" dirty="0"/>
          </a:p>
        </p:txBody>
      </p:sp>
    </p:spTree>
    <p:extLst>
      <p:ext uri="{BB962C8B-B14F-4D97-AF65-F5344CB8AC3E}">
        <p14:creationId xmlns:p14="http://schemas.microsoft.com/office/powerpoint/2010/main" val="4400189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5821363"/>
          </a:xfrm>
        </p:spPr>
        <p:txBody>
          <a:bodyPr>
            <a:noAutofit/>
          </a:bodyPr>
          <a:lstStyle/>
          <a:p>
            <a:pPr marL="0" indent="0">
              <a:buNone/>
            </a:pPr>
            <a:r>
              <a:rPr lang="en-US" sz="2000" b="1" dirty="0" smtClean="0"/>
              <a:t>Which of the following accurately </a:t>
            </a:r>
            <a:r>
              <a:rPr lang="en-US" sz="2000" b="1" i="1" dirty="0" smtClean="0"/>
              <a:t>discusses</a:t>
            </a:r>
            <a:r>
              <a:rPr lang="en-US" sz="2000" b="1" dirty="0" smtClean="0"/>
              <a:t> genetically modified (GM) crops:</a:t>
            </a:r>
          </a:p>
          <a:p>
            <a:pPr marL="0" indent="0">
              <a:buNone/>
            </a:pPr>
            <a:r>
              <a:rPr lang="en-US" sz="2000" dirty="0" smtClean="0"/>
              <a:t> </a:t>
            </a:r>
          </a:p>
          <a:p>
            <a:pPr marL="0" indent="0">
              <a:buNone/>
            </a:pPr>
            <a:r>
              <a:rPr lang="en-US" sz="2000" b="1" dirty="0" smtClean="0">
                <a:solidFill>
                  <a:srgbClr val="FF0000"/>
                </a:solidFill>
              </a:rPr>
              <a:t>A) GM crops played a key role in the Green Revolution by increasing crop yields, but recent gains are falling off due to consumer concerns of environmental impacts.</a:t>
            </a:r>
          </a:p>
          <a:p>
            <a:pPr marL="0" indent="0">
              <a:buNone/>
            </a:pPr>
            <a:r>
              <a:rPr lang="en-US" sz="2000" b="1" dirty="0" smtClean="0">
                <a:solidFill>
                  <a:srgbClr val="FF0000"/>
                </a:solidFill>
              </a:rPr>
              <a:t> </a:t>
            </a:r>
          </a:p>
          <a:p>
            <a:pPr marL="0" indent="0">
              <a:buNone/>
            </a:pPr>
            <a:r>
              <a:rPr lang="en-US" sz="2000" dirty="0" smtClean="0"/>
              <a:t>B) GM crops include soybeans, wheat, and corn.</a:t>
            </a:r>
          </a:p>
          <a:p>
            <a:pPr marL="0" indent="0">
              <a:buNone/>
            </a:pPr>
            <a:r>
              <a:rPr lang="en-US" sz="2000" dirty="0" smtClean="0"/>
              <a:t> </a:t>
            </a:r>
          </a:p>
          <a:p>
            <a:pPr marL="0" indent="0">
              <a:buNone/>
            </a:pPr>
            <a:r>
              <a:rPr lang="en-US" sz="2000" dirty="0" smtClean="0"/>
              <a:t>C) Genetically modified crops (GMCs, GM crops, or biotech crops) are plants used in agriculture, the DNA of which has been modified using genetic engineering techniques.</a:t>
            </a:r>
          </a:p>
          <a:p>
            <a:pPr marL="0" indent="0">
              <a:buNone/>
            </a:pPr>
            <a:r>
              <a:rPr lang="en-US" sz="2000" dirty="0" smtClean="0"/>
              <a:t> </a:t>
            </a:r>
          </a:p>
          <a:p>
            <a:pPr marL="0" indent="0">
              <a:buNone/>
            </a:pPr>
            <a:r>
              <a:rPr lang="en-US" sz="2000" dirty="0" smtClean="0"/>
              <a:t>D) Roundup Ready soybeans and insect resistant crops have been the most important and the most responsible for the significant increase in productivity. </a:t>
            </a:r>
          </a:p>
          <a:p>
            <a:pPr marL="0" indent="0">
              <a:buNone/>
            </a:pPr>
            <a:r>
              <a:rPr lang="en-US" sz="2000" dirty="0" smtClean="0"/>
              <a:t> </a:t>
            </a:r>
          </a:p>
          <a:p>
            <a:pPr marL="0" indent="0">
              <a:buNone/>
            </a:pPr>
            <a:r>
              <a:rPr lang="en-US" sz="2000" dirty="0" smtClean="0"/>
              <a:t>E) GM crops have had their genetic material altered in some capacity and are typically more resistant and hardy to various environmental factors, increasing overall yields.  Farmers purchase these seeds from companies like Monsanto. </a:t>
            </a:r>
            <a:endParaRPr lang="en-US" sz="2000" dirty="0"/>
          </a:p>
        </p:txBody>
      </p:sp>
    </p:spTree>
    <p:extLst>
      <p:ext uri="{BB962C8B-B14F-4D97-AF65-F5344CB8AC3E}">
        <p14:creationId xmlns:p14="http://schemas.microsoft.com/office/powerpoint/2010/main" val="4235024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Reviewing the Format</a:t>
            </a:r>
            <a:endParaRPr lang="en-US" dirty="0"/>
          </a:p>
        </p:txBody>
      </p:sp>
      <p:sp>
        <p:nvSpPr>
          <p:cNvPr id="3" name="Content Placeholder 2"/>
          <p:cNvSpPr>
            <a:spLocks noGrp="1"/>
          </p:cNvSpPr>
          <p:nvPr>
            <p:ph sz="half" idx="1"/>
          </p:nvPr>
        </p:nvSpPr>
        <p:spPr/>
        <p:txBody>
          <a:bodyPr>
            <a:normAutofit fontScale="70000" lnSpcReduction="20000"/>
          </a:bodyPr>
          <a:lstStyle/>
          <a:p>
            <a:pPr marL="0" indent="0">
              <a:buNone/>
            </a:pPr>
            <a:r>
              <a:rPr lang="en-US" dirty="0" smtClean="0"/>
              <a:t>Do I write an opening and closing paragraph?</a:t>
            </a:r>
          </a:p>
          <a:p>
            <a:pPr marL="0" indent="0">
              <a:buNone/>
            </a:pPr>
            <a:r>
              <a:rPr lang="en-US" dirty="0" smtClean="0"/>
              <a:t> </a:t>
            </a:r>
          </a:p>
          <a:p>
            <a:pPr marL="0" indent="0">
              <a:buNone/>
            </a:pPr>
            <a:r>
              <a:rPr lang="en-US" dirty="0" smtClean="0"/>
              <a:t>Flowery Language Needed?</a:t>
            </a:r>
          </a:p>
          <a:p>
            <a:pPr marL="0" indent="0">
              <a:buNone/>
            </a:pPr>
            <a:endParaRPr lang="en-US" dirty="0" smtClean="0"/>
          </a:p>
          <a:p>
            <a:pPr marL="0" indent="0">
              <a:buNone/>
            </a:pPr>
            <a:r>
              <a:rPr lang="en-US" dirty="0" smtClean="0"/>
              <a:t>Repeating the question needed?</a:t>
            </a:r>
          </a:p>
          <a:p>
            <a:pPr marL="0" indent="0">
              <a:buNone/>
            </a:pPr>
            <a:endParaRPr lang="en-US" dirty="0" smtClean="0"/>
          </a:p>
          <a:p>
            <a:pPr marL="0" indent="0">
              <a:buNone/>
            </a:pPr>
            <a:r>
              <a:rPr lang="en-US" dirty="0" smtClean="0"/>
              <a:t>Can I use bullet  points?</a:t>
            </a:r>
          </a:p>
          <a:p>
            <a:pPr marL="0" indent="0">
              <a:buNone/>
            </a:pPr>
            <a:endParaRPr lang="en-US" dirty="0" smtClean="0"/>
          </a:p>
          <a:p>
            <a:pPr marL="0" indent="0">
              <a:buNone/>
            </a:pPr>
            <a:r>
              <a:rPr lang="en-US" dirty="0" smtClean="0"/>
              <a:t>Is it true, “Less is more?”</a:t>
            </a:r>
          </a:p>
          <a:p>
            <a:pPr marL="0" indent="0">
              <a:buNone/>
            </a:pPr>
            <a:endParaRPr lang="en-US" dirty="0" smtClean="0"/>
          </a:p>
          <a:p>
            <a:pPr marL="0" indent="0">
              <a:buNone/>
            </a:pPr>
            <a:r>
              <a:rPr lang="en-US" dirty="0" smtClean="0"/>
              <a:t>Where do I put my thesis statement?</a:t>
            </a:r>
          </a:p>
          <a:p>
            <a:pPr marL="0" indent="0">
              <a:buNone/>
            </a:pPr>
            <a:endParaRPr lang="en-US" dirty="0" smtClean="0"/>
          </a:p>
          <a:p>
            <a:pPr marL="0" indent="0">
              <a:buNone/>
            </a:pPr>
            <a:r>
              <a:rPr lang="en-US" dirty="0" smtClean="0"/>
              <a:t>Will they grade my outline notes?</a:t>
            </a:r>
          </a:p>
          <a:p>
            <a:endParaRPr lang="en-US" dirty="0" smtClean="0"/>
          </a:p>
          <a:p>
            <a:endParaRPr lang="en-US" dirty="0" smtClean="0"/>
          </a:p>
          <a:p>
            <a:endParaRPr lang="en-US" dirty="0"/>
          </a:p>
        </p:txBody>
      </p:sp>
      <p:sp>
        <p:nvSpPr>
          <p:cNvPr id="5" name="Content Placeholder 4"/>
          <p:cNvSpPr>
            <a:spLocks noGrp="1"/>
          </p:cNvSpPr>
          <p:nvPr>
            <p:ph sz="half" idx="2"/>
          </p:nvPr>
        </p:nvSpPr>
        <p:spPr/>
        <p:txBody>
          <a:bodyPr>
            <a:normAutofit fontScale="70000" lnSpcReduction="20000"/>
          </a:bodyPr>
          <a:lstStyle/>
          <a:p>
            <a:r>
              <a:rPr lang="en-US" dirty="0" smtClean="0"/>
              <a:t>No</a:t>
            </a:r>
          </a:p>
          <a:p>
            <a:endParaRPr lang="en-US" dirty="0"/>
          </a:p>
          <a:p>
            <a:endParaRPr lang="en-US" dirty="0" smtClean="0"/>
          </a:p>
          <a:p>
            <a:r>
              <a:rPr lang="en-US" dirty="0" smtClean="0"/>
              <a:t>No</a:t>
            </a:r>
          </a:p>
          <a:p>
            <a:endParaRPr lang="en-US" dirty="0"/>
          </a:p>
          <a:p>
            <a:r>
              <a:rPr lang="en-US" dirty="0" smtClean="0"/>
              <a:t>No – don’t waste precious time!</a:t>
            </a:r>
          </a:p>
          <a:p>
            <a:endParaRPr lang="en-US" dirty="0"/>
          </a:p>
          <a:p>
            <a:r>
              <a:rPr lang="en-US" dirty="0" smtClean="0"/>
              <a:t>NEVER</a:t>
            </a:r>
          </a:p>
          <a:p>
            <a:endParaRPr lang="en-US" dirty="0"/>
          </a:p>
          <a:p>
            <a:r>
              <a:rPr lang="en-US" dirty="0" smtClean="0"/>
              <a:t>More is more (remember the extra example!)</a:t>
            </a:r>
          </a:p>
          <a:p>
            <a:r>
              <a:rPr lang="en-US" dirty="0" smtClean="0"/>
              <a:t>On your APWH Exam next year</a:t>
            </a:r>
          </a:p>
          <a:p>
            <a:endParaRPr lang="en-US" dirty="0"/>
          </a:p>
          <a:p>
            <a:r>
              <a:rPr lang="en-US" dirty="0" smtClean="0"/>
              <a:t>No – not even if the answer is there</a:t>
            </a:r>
            <a:endParaRPr lang="en-US" dirty="0"/>
          </a:p>
        </p:txBody>
      </p:sp>
    </p:spTree>
    <p:extLst>
      <p:ext uri="{BB962C8B-B14F-4D97-AF65-F5344CB8AC3E}">
        <p14:creationId xmlns:p14="http://schemas.microsoft.com/office/powerpoint/2010/main" val="32482404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FYI: 2015 FRQ Topics</a:t>
            </a:r>
            <a:endParaRPr lang="en-US" dirty="0"/>
          </a:p>
        </p:txBody>
      </p:sp>
      <p:sp>
        <p:nvSpPr>
          <p:cNvPr id="5" name="Content Placeholder 4"/>
          <p:cNvSpPr>
            <a:spLocks noGrp="1"/>
          </p:cNvSpPr>
          <p:nvPr>
            <p:ph idx="1"/>
          </p:nvPr>
        </p:nvSpPr>
        <p:spPr/>
        <p:txBody>
          <a:bodyPr/>
          <a:lstStyle/>
          <a:p>
            <a:r>
              <a:rPr lang="en-US" dirty="0" smtClean="0"/>
              <a:t>Redistricting/gerrymandering</a:t>
            </a:r>
          </a:p>
          <a:p>
            <a:r>
              <a:rPr lang="en-US" dirty="0" smtClean="0"/>
              <a:t>Refugees – population; economic, political, social consequences</a:t>
            </a:r>
          </a:p>
          <a:p>
            <a:r>
              <a:rPr lang="en-US" dirty="0" smtClean="0"/>
              <a:t>English/lingua franca</a:t>
            </a:r>
            <a:endParaRPr lang="en-US" dirty="0"/>
          </a:p>
        </p:txBody>
      </p:sp>
    </p:spTree>
    <p:extLst>
      <p:ext uri="{BB962C8B-B14F-4D97-AF65-F5344CB8AC3E}">
        <p14:creationId xmlns:p14="http://schemas.microsoft.com/office/powerpoint/2010/main" val="1730406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First Type: Dig In!</a:t>
            </a:r>
            <a:endParaRPr lang="en-US" dirty="0"/>
          </a:p>
        </p:txBody>
      </p:sp>
      <p:sp>
        <p:nvSpPr>
          <p:cNvPr id="3" name="Content Placeholder 2"/>
          <p:cNvSpPr>
            <a:spLocks noGrp="1"/>
          </p:cNvSpPr>
          <p:nvPr>
            <p:ph idx="1"/>
          </p:nvPr>
        </p:nvSpPr>
        <p:spPr/>
        <p:txBody>
          <a:bodyPr>
            <a:normAutofit fontScale="92500" lnSpcReduction="10000"/>
          </a:bodyPr>
          <a:lstStyle/>
          <a:p>
            <a:pPr fontAlgn="base"/>
            <a:r>
              <a:rPr lang="en-US" u="sng" dirty="0"/>
              <a:t>Part A</a:t>
            </a:r>
            <a:r>
              <a:rPr lang="en-US" dirty="0"/>
              <a:t> is designed to pull you in.</a:t>
            </a:r>
          </a:p>
          <a:p>
            <a:pPr fontAlgn="base"/>
            <a:r>
              <a:rPr lang="en-US" dirty="0"/>
              <a:t>Usually a definition or description of a geographical concept, theory, or vocabulary word.</a:t>
            </a:r>
          </a:p>
          <a:p>
            <a:r>
              <a:rPr lang="en-US" b="0" dirty="0" smtClean="0">
                <a:effectLst/>
              </a:rPr>
              <a:t/>
            </a:r>
            <a:br>
              <a:rPr lang="en-US" b="0" dirty="0" smtClean="0">
                <a:effectLst/>
              </a:rPr>
            </a:br>
            <a:endParaRPr lang="en-US" b="0" dirty="0" smtClean="0">
              <a:effectLst/>
            </a:endParaRPr>
          </a:p>
          <a:p>
            <a:pPr lvl="1" fontAlgn="base"/>
            <a:r>
              <a:rPr lang="en-US" i="1" dirty="0"/>
              <a:t>A. Define the following concepts as they apply to human geography </a:t>
            </a:r>
            <a:endParaRPr lang="en-US" dirty="0"/>
          </a:p>
          <a:p>
            <a:pPr lvl="4" fontAlgn="base"/>
            <a:r>
              <a:rPr lang="en-US" i="1" dirty="0"/>
              <a:t>Nation</a:t>
            </a:r>
            <a:endParaRPr lang="en-US" dirty="0"/>
          </a:p>
          <a:p>
            <a:pPr lvl="4" fontAlgn="base"/>
            <a:r>
              <a:rPr lang="en-US" i="1" dirty="0"/>
              <a:t>State</a:t>
            </a:r>
            <a:endParaRPr lang="en-US" dirty="0"/>
          </a:p>
          <a:p>
            <a:pPr lvl="4" fontAlgn="base"/>
            <a:r>
              <a:rPr lang="en-US" i="1" dirty="0" smtClean="0"/>
              <a:t>Nation-state</a:t>
            </a:r>
            <a:endParaRPr lang="en-US" dirty="0"/>
          </a:p>
        </p:txBody>
      </p:sp>
    </p:spTree>
    <p:extLst>
      <p:ext uri="{BB962C8B-B14F-4D97-AF65-F5344CB8AC3E}">
        <p14:creationId xmlns:p14="http://schemas.microsoft.com/office/powerpoint/2010/main" val="41462553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First Type: Dig In!</a:t>
            </a:r>
            <a:endParaRPr lang="en-US" dirty="0"/>
          </a:p>
        </p:txBody>
      </p:sp>
      <p:sp>
        <p:nvSpPr>
          <p:cNvPr id="3" name="Content Placeholder 2"/>
          <p:cNvSpPr>
            <a:spLocks noGrp="1"/>
          </p:cNvSpPr>
          <p:nvPr>
            <p:ph idx="1"/>
          </p:nvPr>
        </p:nvSpPr>
        <p:spPr/>
        <p:txBody>
          <a:bodyPr>
            <a:normAutofit fontScale="92500" lnSpcReduction="10000"/>
          </a:bodyPr>
          <a:lstStyle/>
          <a:p>
            <a:pPr fontAlgn="base"/>
            <a:r>
              <a:rPr lang="en-US" dirty="0"/>
              <a:t>Part B - examples/explanation!</a:t>
            </a:r>
          </a:p>
          <a:p>
            <a:pPr fontAlgn="base"/>
            <a:r>
              <a:rPr lang="en-US" dirty="0"/>
              <a:t>Make sure they are real-world and as specific as possible</a:t>
            </a:r>
          </a:p>
          <a:p>
            <a:pPr lvl="1" fontAlgn="base"/>
            <a:r>
              <a:rPr lang="en-US" dirty="0"/>
              <a:t>“Many poor countries” – NO</a:t>
            </a:r>
          </a:p>
          <a:p>
            <a:pPr lvl="2" fontAlgn="base"/>
            <a:r>
              <a:rPr lang="en-US" dirty="0"/>
              <a:t>“Countries of Sub-Saharan Africa” – </a:t>
            </a:r>
            <a:r>
              <a:rPr lang="en-US" dirty="0" err="1"/>
              <a:t>mayyyybe</a:t>
            </a:r>
            <a:endParaRPr lang="en-US" dirty="0"/>
          </a:p>
          <a:p>
            <a:pPr lvl="3" fontAlgn="base"/>
            <a:r>
              <a:rPr lang="en-US" dirty="0"/>
              <a:t>“Swaziland and Malawi in Sub-Saharan Africa” – YES!</a:t>
            </a:r>
          </a:p>
          <a:p>
            <a:r>
              <a:rPr lang="en-US" b="0" dirty="0" smtClean="0">
                <a:effectLst/>
              </a:rPr>
              <a:t/>
            </a:r>
            <a:br>
              <a:rPr lang="en-US" b="0" dirty="0" smtClean="0">
                <a:effectLst/>
              </a:rPr>
            </a:br>
            <a:r>
              <a:rPr lang="en-US" i="1" dirty="0"/>
              <a:t>B. For each of these concepts, give a specific late-20</a:t>
            </a:r>
            <a:r>
              <a:rPr lang="en-US" i="1" baseline="30000" dirty="0"/>
              <a:t>th</a:t>
            </a:r>
            <a:r>
              <a:rPr lang="en-US" i="1" dirty="0"/>
              <a:t> century nation from Region A in the map above.</a:t>
            </a:r>
            <a:endParaRPr lang="en-US" dirty="0"/>
          </a:p>
        </p:txBody>
      </p:sp>
    </p:spTree>
    <p:extLst>
      <p:ext uri="{BB962C8B-B14F-4D97-AF65-F5344CB8AC3E}">
        <p14:creationId xmlns:p14="http://schemas.microsoft.com/office/powerpoint/2010/main" val="36092451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First Type: Dig In!</a:t>
            </a:r>
            <a:endParaRPr lang="en-US" dirty="0"/>
          </a:p>
        </p:txBody>
      </p:sp>
      <p:sp>
        <p:nvSpPr>
          <p:cNvPr id="3" name="Content Placeholder 2"/>
          <p:cNvSpPr>
            <a:spLocks noGrp="1"/>
          </p:cNvSpPr>
          <p:nvPr>
            <p:ph idx="1"/>
          </p:nvPr>
        </p:nvSpPr>
        <p:spPr/>
        <p:txBody>
          <a:bodyPr/>
          <a:lstStyle/>
          <a:p>
            <a:pPr fontAlgn="base"/>
            <a:r>
              <a:rPr lang="en-US" dirty="0"/>
              <a:t>Part C (sometimes)  – Use or apply the definitions or examples</a:t>
            </a:r>
          </a:p>
          <a:p>
            <a:pPr fontAlgn="base"/>
            <a:r>
              <a:rPr lang="en-US" dirty="0"/>
              <a:t>Be thorough!</a:t>
            </a:r>
          </a:p>
          <a:p>
            <a:r>
              <a:rPr lang="en-US" b="0" dirty="0" smtClean="0">
                <a:effectLst/>
              </a:rPr>
              <a:t/>
            </a:r>
            <a:br>
              <a:rPr lang="en-US" b="0" dirty="0" smtClean="0">
                <a:effectLst/>
              </a:rPr>
            </a:br>
            <a:endParaRPr lang="en-US" b="0" dirty="0" smtClean="0">
              <a:effectLst/>
            </a:endParaRPr>
          </a:p>
          <a:p>
            <a:pPr lvl="1" fontAlgn="base"/>
            <a:r>
              <a:rPr lang="en-US" i="1" dirty="0"/>
              <a:t>C. Explain how the pursuit of the nation-state ideal in recent decades has led to conflicts in the regions above.</a:t>
            </a:r>
            <a:endParaRPr lang="en-US" dirty="0"/>
          </a:p>
          <a:p>
            <a:endParaRPr lang="en-US" dirty="0"/>
          </a:p>
        </p:txBody>
      </p:sp>
    </p:spTree>
    <p:extLst>
      <p:ext uri="{BB962C8B-B14F-4D97-AF65-F5344CB8AC3E}">
        <p14:creationId xmlns:p14="http://schemas.microsoft.com/office/powerpoint/2010/main" val="1549950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SECOND TYPE - CONNECTIONS</a:t>
            </a:r>
          </a:p>
        </p:txBody>
      </p:sp>
      <p:sp>
        <p:nvSpPr>
          <p:cNvPr id="3" name="Content Placeholder 2"/>
          <p:cNvSpPr>
            <a:spLocks noGrp="1"/>
          </p:cNvSpPr>
          <p:nvPr>
            <p:ph idx="1"/>
          </p:nvPr>
        </p:nvSpPr>
        <p:spPr/>
        <p:txBody>
          <a:bodyPr>
            <a:normAutofit fontScale="77500" lnSpcReduction="20000"/>
          </a:bodyPr>
          <a:lstStyle/>
          <a:p>
            <a:pPr fontAlgn="base"/>
            <a:r>
              <a:rPr lang="en-US" dirty="0"/>
              <a:t>All parts are connected</a:t>
            </a:r>
          </a:p>
          <a:p>
            <a:pPr fontAlgn="base"/>
            <a:r>
              <a:rPr lang="en-US" dirty="0"/>
              <a:t>Can have A – D</a:t>
            </a:r>
          </a:p>
          <a:p>
            <a:pPr fontAlgn="base"/>
            <a:r>
              <a:rPr lang="en-US" dirty="0"/>
              <a:t>The A – D all refer back to the initial statement.</a:t>
            </a:r>
          </a:p>
          <a:p>
            <a:pPr lvl="2" fontAlgn="base"/>
            <a:r>
              <a:rPr lang="en-US" i="1" dirty="0"/>
              <a:t>In the 1990’s the central business and residential districts of cities in the US began a revitalization process. Discuss how each of the following has contributed to this process.</a:t>
            </a:r>
            <a:endParaRPr lang="en-US" dirty="0"/>
          </a:p>
          <a:p>
            <a:r>
              <a:rPr lang="en-US" i="1" dirty="0"/>
              <a:t>A. Economic factors</a:t>
            </a:r>
            <a:endParaRPr lang="en-US" b="0" dirty="0" smtClean="0">
              <a:effectLst/>
            </a:endParaRPr>
          </a:p>
          <a:p>
            <a:r>
              <a:rPr lang="en-US" i="1" dirty="0"/>
              <a:t>B. Demographic composition</a:t>
            </a:r>
            <a:endParaRPr lang="en-US" b="0" dirty="0" smtClean="0">
              <a:effectLst/>
            </a:endParaRPr>
          </a:p>
          <a:p>
            <a:r>
              <a:rPr lang="en-US" i="1" dirty="0"/>
              <a:t>C. Urban policy</a:t>
            </a:r>
            <a:endParaRPr lang="en-US" b="0" dirty="0" smtClean="0">
              <a:effectLst/>
            </a:endParaRPr>
          </a:p>
          <a:p>
            <a:r>
              <a:rPr lang="en-US" i="1" dirty="0"/>
              <a:t>D. Sense of place</a:t>
            </a:r>
            <a:endParaRPr lang="en-US" b="0" dirty="0" smtClean="0">
              <a:effectLst/>
            </a:endParaRPr>
          </a:p>
          <a:p>
            <a:pPr fontAlgn="base"/>
            <a:r>
              <a:rPr lang="en-US" dirty="0"/>
              <a:t>Remember, don’t just define here – DISCUSS! This means explanations, examples, reasons why and how, etc</a:t>
            </a:r>
            <a:r>
              <a:rPr lang="en-US" dirty="0" smtClean="0"/>
              <a:t>…</a:t>
            </a:r>
            <a:endParaRPr lang="en-US" dirty="0"/>
          </a:p>
        </p:txBody>
      </p:sp>
    </p:spTree>
    <p:extLst>
      <p:ext uri="{BB962C8B-B14F-4D97-AF65-F5344CB8AC3E}">
        <p14:creationId xmlns:p14="http://schemas.microsoft.com/office/powerpoint/2010/main" val="32008204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THIRD TYPE – CRITICAL THINKING</a:t>
            </a:r>
          </a:p>
        </p:txBody>
      </p:sp>
      <p:sp>
        <p:nvSpPr>
          <p:cNvPr id="3" name="Content Placeholder 2"/>
          <p:cNvSpPr>
            <a:spLocks noGrp="1"/>
          </p:cNvSpPr>
          <p:nvPr>
            <p:ph idx="1"/>
          </p:nvPr>
        </p:nvSpPr>
        <p:spPr/>
        <p:txBody>
          <a:bodyPr>
            <a:normAutofit fontScale="77500" lnSpcReduction="20000"/>
          </a:bodyPr>
          <a:lstStyle/>
          <a:p>
            <a:pPr fontAlgn="base"/>
            <a:r>
              <a:rPr lang="en-US" dirty="0"/>
              <a:t>Many of these will combine units/chapters</a:t>
            </a:r>
          </a:p>
          <a:p>
            <a:pPr fontAlgn="base"/>
            <a:r>
              <a:rPr lang="en-US" dirty="0"/>
              <a:t>Think of this as WEAVING – not answering each letter in isolation</a:t>
            </a:r>
          </a:p>
          <a:p>
            <a:pPr fontAlgn="base"/>
            <a:r>
              <a:rPr lang="en-US" dirty="0" smtClean="0"/>
              <a:t>Here is an opportunity to use </a:t>
            </a:r>
            <a:r>
              <a:rPr lang="en-US" dirty="0"/>
              <a:t>AP vocabulary within another </a:t>
            </a:r>
            <a:r>
              <a:rPr lang="en-US" dirty="0" smtClean="0"/>
              <a:t>definition!</a:t>
            </a:r>
            <a:endParaRPr lang="en-US" dirty="0"/>
          </a:p>
          <a:p>
            <a:pPr marL="0" indent="0">
              <a:buNone/>
            </a:pPr>
            <a:r>
              <a:rPr lang="en-US" b="0" dirty="0" smtClean="0">
                <a:effectLst/>
              </a:rPr>
              <a:t/>
            </a:r>
            <a:br>
              <a:rPr lang="en-US" b="0" dirty="0" smtClean="0">
                <a:effectLst/>
              </a:rPr>
            </a:br>
            <a:endParaRPr lang="en-US" b="0" dirty="0" smtClean="0">
              <a:effectLst/>
            </a:endParaRPr>
          </a:p>
          <a:p>
            <a:pPr lvl="1" fontAlgn="base"/>
            <a:r>
              <a:rPr lang="en-US" i="1" dirty="0"/>
              <a:t>The picture above shows a customer call center in a small town in Arkansas. The building once housed an automotive parts manufacturing plant.</a:t>
            </a:r>
            <a:endParaRPr lang="en-US" dirty="0"/>
          </a:p>
          <a:p>
            <a:pPr lvl="2" fontAlgn="base"/>
            <a:r>
              <a:rPr lang="en-US" i="1" dirty="0"/>
              <a:t>A. Identify two reasons why businesses would choose to locate their call centers in small southern towns.</a:t>
            </a:r>
            <a:endParaRPr lang="en-US" dirty="0"/>
          </a:p>
          <a:p>
            <a:pPr lvl="2" fontAlgn="base"/>
            <a:r>
              <a:rPr lang="en-US" i="1" dirty="0"/>
              <a:t>B. Discuss three disadvantages in the use of call centers as a local economic development strategy.</a:t>
            </a:r>
            <a:endParaRPr lang="en-US" dirty="0"/>
          </a:p>
          <a:p>
            <a:pPr marL="0" indent="0">
              <a:buNone/>
            </a:pPr>
            <a:endParaRPr lang="en-US" dirty="0"/>
          </a:p>
        </p:txBody>
      </p:sp>
    </p:spTree>
    <p:extLst>
      <p:ext uri="{BB962C8B-B14F-4D97-AF65-F5344CB8AC3E}">
        <p14:creationId xmlns:p14="http://schemas.microsoft.com/office/powerpoint/2010/main" val="38318027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AT LEAST 1 WILL HAVE A GRAPH, CHART, MAP OR </a:t>
            </a:r>
            <a:r>
              <a:rPr lang="en-US" dirty="0" smtClean="0"/>
              <a:t>PICTURE</a:t>
            </a:r>
            <a:br>
              <a:rPr lang="en-US" dirty="0" smtClean="0"/>
            </a:br>
            <a:r>
              <a:rPr lang="en-US" dirty="0" smtClean="0"/>
              <a:t>(Last year’s exam had 2)</a:t>
            </a:r>
            <a:endParaRPr lang="en-US" dirty="0"/>
          </a:p>
        </p:txBody>
      </p:sp>
      <p:sp>
        <p:nvSpPr>
          <p:cNvPr id="4" name="Rectangle 3"/>
          <p:cNvSpPr/>
          <p:nvPr/>
        </p:nvSpPr>
        <p:spPr>
          <a:xfrm>
            <a:off x="4453217" y="3244334"/>
            <a:ext cx="237566" cy="369332"/>
          </a:xfrm>
          <a:prstGeom prst="rect">
            <a:avLst/>
          </a:prstGeom>
        </p:spPr>
        <p:txBody>
          <a:bodyPr wrap="none">
            <a:spAutoFit/>
          </a:bodyPr>
          <a:lstStyle/>
          <a:p>
            <a:r>
              <a:rPr lang="en-US" dirty="0" smtClean="0"/>
              <a:t> </a:t>
            </a:r>
            <a:endParaRPr lang="en-US" dirty="0"/>
          </a:p>
        </p:txBody>
      </p:sp>
      <p:sp>
        <p:nvSpPr>
          <p:cNvPr id="5" name="Rectangle 4"/>
          <p:cNvSpPr/>
          <p:nvPr/>
        </p:nvSpPr>
        <p:spPr>
          <a:xfrm>
            <a:off x="4453217" y="3244334"/>
            <a:ext cx="237566" cy="369332"/>
          </a:xfrm>
          <a:prstGeom prst="rect">
            <a:avLst/>
          </a:prstGeom>
        </p:spPr>
        <p:txBody>
          <a:bodyPr wrap="none">
            <a:spAutoFit/>
          </a:bodyPr>
          <a:lstStyle/>
          <a:p>
            <a:r>
              <a:rPr lang="en-US" dirty="0" smtClean="0"/>
              <a:t> </a:t>
            </a:r>
            <a:endParaRPr lang="en-US" dirty="0"/>
          </a:p>
        </p:txBody>
      </p:sp>
      <p:pic>
        <p:nvPicPr>
          <p:cNvPr id="1026"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2060" b="34981"/>
          <a:stretch/>
        </p:blipFill>
        <p:spPr bwMode="auto">
          <a:xfrm>
            <a:off x="-10247" y="1822996"/>
            <a:ext cx="5278582" cy="17433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3977842"/>
            <a:ext cx="2066925"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34063" y="4182630"/>
            <a:ext cx="2524125" cy="1809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27728" y="2057400"/>
            <a:ext cx="3746254" cy="17203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13126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 Answer the Prompt</a:t>
            </a:r>
            <a:endParaRPr lang="en-US" dirty="0"/>
          </a:p>
        </p:txBody>
      </p:sp>
      <p:sp>
        <p:nvSpPr>
          <p:cNvPr id="3" name="Content Placeholder 2"/>
          <p:cNvSpPr>
            <a:spLocks noGrp="1"/>
          </p:cNvSpPr>
          <p:nvPr>
            <p:ph idx="1"/>
          </p:nvPr>
        </p:nvSpPr>
        <p:spPr/>
        <p:txBody>
          <a:bodyPr/>
          <a:lstStyle/>
          <a:p>
            <a:pPr fontAlgn="base"/>
            <a:r>
              <a:rPr lang="en-US" dirty="0"/>
              <a:t>You can write a novel, but if the answer’s not there, no one will give you mercy points!</a:t>
            </a:r>
          </a:p>
          <a:p>
            <a:pPr fontAlgn="base"/>
            <a:r>
              <a:rPr lang="en-US" dirty="0" smtClean="0"/>
              <a:t>Know </a:t>
            </a:r>
            <a:r>
              <a:rPr lang="en-US" dirty="0"/>
              <a:t>thy verbs!</a:t>
            </a:r>
          </a:p>
          <a:p>
            <a:pPr lvl="1" fontAlgn="base"/>
            <a:r>
              <a:rPr lang="en-US" dirty="0"/>
              <a:t>Explain, identify, discuss, define &amp; describe are the most common. They sound the same, but are different!</a:t>
            </a:r>
          </a:p>
          <a:p>
            <a:pPr marL="0" indent="0">
              <a:buNone/>
            </a:pPr>
            <a:endParaRPr lang="en-US" dirty="0"/>
          </a:p>
        </p:txBody>
      </p:sp>
    </p:spTree>
    <p:extLst>
      <p:ext uri="{BB962C8B-B14F-4D97-AF65-F5344CB8AC3E}">
        <p14:creationId xmlns:p14="http://schemas.microsoft.com/office/powerpoint/2010/main" val="35304600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Autofit/>
          </a:bodyPr>
          <a:lstStyle/>
          <a:p>
            <a:pPr marL="0" indent="0">
              <a:buNone/>
            </a:pPr>
            <a:r>
              <a:rPr lang="en-US" sz="1600" b="1" dirty="0"/>
              <a:t>Which of the following best </a:t>
            </a:r>
            <a:r>
              <a:rPr lang="en-US" sz="1600" b="1" i="1" dirty="0"/>
              <a:t>identifies </a:t>
            </a:r>
            <a:r>
              <a:rPr lang="en-US" sz="1600" b="1" dirty="0"/>
              <a:t>Von </a:t>
            </a:r>
            <a:r>
              <a:rPr lang="en-US" sz="1600" b="1" dirty="0" err="1"/>
              <a:t>Thunen’s</a:t>
            </a:r>
            <a:r>
              <a:rPr lang="en-US" sz="1600" b="1" dirty="0"/>
              <a:t> theory of rural land use? </a:t>
            </a:r>
            <a:endParaRPr lang="en-US" sz="1600" b="0" dirty="0" smtClean="0">
              <a:effectLst/>
            </a:endParaRPr>
          </a:p>
          <a:p>
            <a:pPr marL="0" indent="0">
              <a:buNone/>
            </a:pPr>
            <a:r>
              <a:rPr lang="en-US" sz="1600" b="1" dirty="0"/>
              <a:t> </a:t>
            </a:r>
            <a:endParaRPr lang="en-US" sz="1600" b="0" dirty="0" smtClean="0">
              <a:effectLst/>
            </a:endParaRPr>
          </a:p>
          <a:p>
            <a:pPr marL="0" indent="0">
              <a:buNone/>
            </a:pPr>
            <a:r>
              <a:rPr lang="en-US" sz="1600" dirty="0"/>
              <a:t>A) This model shows the location of land uses in the past and how the distribution of certain crops shifted with changing transport costs.  Today, distances are shorter, so many items can be shipped in refrigerated trucks, but a number of perishable products are still grown close to the city.</a:t>
            </a:r>
            <a:endParaRPr lang="en-US" sz="1600" b="0" dirty="0" smtClean="0">
              <a:effectLst/>
            </a:endParaRPr>
          </a:p>
          <a:p>
            <a:pPr marL="0" indent="0">
              <a:buNone/>
            </a:pPr>
            <a:endParaRPr lang="en-US" sz="1600" b="0" dirty="0" smtClean="0">
              <a:effectLst/>
            </a:endParaRPr>
          </a:p>
          <a:p>
            <a:pPr marL="0" indent="0">
              <a:buNone/>
            </a:pPr>
            <a:r>
              <a:rPr lang="en-US" sz="1600" dirty="0"/>
              <a:t>B) Von </a:t>
            </a:r>
            <a:r>
              <a:rPr lang="en-US" sz="1600" dirty="0" err="1"/>
              <a:t>Thunen’s</a:t>
            </a:r>
            <a:r>
              <a:rPr lang="en-US" sz="1600" dirty="0"/>
              <a:t> land-use model consists of multiple rings which are 1) dairying and market gardening, 2) specialty farming, 3) cash grain and livestock, 4) mixed farming, 5) extensive grain farming or stock raising. </a:t>
            </a:r>
            <a:endParaRPr lang="en-US" sz="1600" dirty="0" smtClean="0"/>
          </a:p>
          <a:p>
            <a:pPr marL="0" indent="0">
              <a:buNone/>
            </a:pPr>
            <a:r>
              <a:rPr lang="en-US" sz="1600" b="0" dirty="0" smtClean="0">
                <a:effectLst/>
              </a:rPr>
              <a:t/>
            </a:r>
            <a:br>
              <a:rPr lang="en-US" sz="1600" b="0" dirty="0" smtClean="0">
                <a:effectLst/>
              </a:rPr>
            </a:br>
            <a:r>
              <a:rPr lang="en-US" sz="1600" dirty="0"/>
              <a:t>C) Von </a:t>
            </a:r>
            <a:r>
              <a:rPr lang="en-US" sz="1600" dirty="0" err="1"/>
              <a:t>Thunen’s</a:t>
            </a:r>
            <a:r>
              <a:rPr lang="en-US" sz="1600" dirty="0"/>
              <a:t> land-use model consists of multiple rings which are 1) dairying and market gardening, 2) specialty farming, 3) cash grain and livestock, 4) mixed farming, 5) extensive grain farming or stock raising.  Von </a:t>
            </a:r>
            <a:r>
              <a:rPr lang="en-US" sz="1600" dirty="0" err="1"/>
              <a:t>Thunen’s</a:t>
            </a:r>
            <a:r>
              <a:rPr lang="en-US" sz="1600" dirty="0"/>
              <a:t> model recognizes that as distance from market increases, the value of land decreases.  The most intensively produced crops are found on land close to the market; the less intensively produced commodities are located at more distant points. </a:t>
            </a:r>
            <a:endParaRPr lang="en-US" sz="1600" b="0" dirty="0" smtClean="0">
              <a:effectLst/>
            </a:endParaRPr>
          </a:p>
          <a:p>
            <a:pPr marL="0" indent="0">
              <a:buNone/>
            </a:pPr>
            <a:endParaRPr lang="en-US" sz="1600" b="0" dirty="0" smtClean="0">
              <a:effectLst/>
            </a:endParaRPr>
          </a:p>
          <a:p>
            <a:pPr marL="0" indent="0">
              <a:buNone/>
            </a:pPr>
            <a:r>
              <a:rPr lang="en-US" sz="1600" dirty="0"/>
              <a:t>D) Von </a:t>
            </a:r>
            <a:r>
              <a:rPr lang="en-US" sz="1600" dirty="0" err="1"/>
              <a:t>Thunen’s</a:t>
            </a:r>
            <a:r>
              <a:rPr lang="en-US" sz="1600" dirty="0"/>
              <a:t> land-use model pertains to agriculture and Burgesses model pertains to urban forms. </a:t>
            </a:r>
            <a:endParaRPr lang="en-US" sz="1600" b="0" dirty="0" smtClean="0">
              <a:effectLst/>
            </a:endParaRPr>
          </a:p>
          <a:p>
            <a:pPr marL="0" indent="0">
              <a:buNone/>
            </a:pPr>
            <a:endParaRPr lang="en-US" sz="1600" b="0" dirty="0" smtClean="0">
              <a:effectLst/>
            </a:endParaRPr>
          </a:p>
          <a:p>
            <a:pPr marL="0" indent="0">
              <a:buNone/>
            </a:pPr>
            <a:r>
              <a:rPr lang="en-US" sz="1600" dirty="0"/>
              <a:t>E) Organic fresh fruit is grown close to market because of restrictions on the use of preservatives or other modifications that may create a longer ripeness. </a:t>
            </a:r>
          </a:p>
        </p:txBody>
      </p:sp>
    </p:spTree>
    <p:extLst>
      <p:ext uri="{BB962C8B-B14F-4D97-AF65-F5344CB8AC3E}">
        <p14:creationId xmlns:p14="http://schemas.microsoft.com/office/powerpoint/2010/main" val="30530502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TotalTime>
  <Words>779</Words>
  <Application>Microsoft Office PowerPoint</Application>
  <PresentationFormat>On-screen Show (4:3)</PresentationFormat>
  <Paragraphs>165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WINNING THE FRQ</vt:lpstr>
      <vt:lpstr>The First Type: Dig In!</vt:lpstr>
      <vt:lpstr>The First Type: Dig In!</vt:lpstr>
      <vt:lpstr>The First Type: Dig In!</vt:lpstr>
      <vt:lpstr>THE SECOND TYPE - CONNECTIONS</vt:lpstr>
      <vt:lpstr>THE THIRD TYPE – CRITICAL THINKING</vt:lpstr>
      <vt:lpstr>AT LEAST 1 WILL HAVE A GRAPH, CHART, MAP OR PICTURE (Last year’s exam had 2)</vt:lpstr>
      <vt:lpstr>AP = Answer the Prompt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Reviewing the Format</vt:lpstr>
      <vt:lpstr>FYI: 2015 FRQ Topics</vt:lpstr>
    </vt:vector>
  </TitlesOfParts>
  <Company>Lincoln School Department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WINNING THE FRQ</dc:title>
  <dc:creator>murphyc</dc:creator>
  <cp:lastModifiedBy>murphyc</cp:lastModifiedBy>
  <cp:revision>3</cp:revision>
  <dcterms:created xsi:type="dcterms:W3CDTF">2016-04-28T11:05:54Z</dcterms:created>
  <dcterms:modified xsi:type="dcterms:W3CDTF">2016-04-28T18:45:39Z</dcterms:modified>
</cp:coreProperties>
</file>