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6" r:id="rId3"/>
    <p:sldId id="287" r:id="rId4"/>
    <p:sldId id="288" r:id="rId5"/>
    <p:sldId id="257" r:id="rId6"/>
    <p:sldId id="258" r:id="rId7"/>
    <p:sldId id="259" r:id="rId8"/>
    <p:sldId id="260" r:id="rId9"/>
    <p:sldId id="289" r:id="rId10"/>
    <p:sldId id="290" r:id="rId11"/>
    <p:sldId id="262" r:id="rId12"/>
    <p:sldId id="291" r:id="rId13"/>
    <p:sldId id="265" r:id="rId14"/>
    <p:sldId id="297" r:id="rId15"/>
    <p:sldId id="296" r:id="rId16"/>
    <p:sldId id="301" r:id="rId17"/>
    <p:sldId id="300" r:id="rId18"/>
    <p:sldId id="298" r:id="rId19"/>
    <p:sldId id="299" r:id="rId20"/>
    <p:sldId id="302" r:id="rId21"/>
    <p:sldId id="270" r:id="rId22"/>
    <p:sldId id="292" r:id="rId23"/>
    <p:sldId id="293" r:id="rId24"/>
    <p:sldId id="294" r:id="rId25"/>
    <p:sldId id="295" r:id="rId26"/>
    <p:sldId id="271" r:id="rId27"/>
    <p:sldId id="272" r:id="rId28"/>
    <p:sldId id="273" r:id="rId29"/>
    <p:sldId id="274" r:id="rId30"/>
    <p:sldId id="275" r:id="rId31"/>
    <p:sldId id="276" r:id="rId32"/>
    <p:sldId id="277" r:id="rId33"/>
    <p:sldId id="27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2" autoAdjust="0"/>
    <p:restoredTop sz="84381" autoAdjust="0"/>
  </p:normalViewPr>
  <p:slideViewPr>
    <p:cSldViewPr snapToGrid="0">
      <p:cViewPr varScale="1">
        <p:scale>
          <a:sx n="84" d="100"/>
          <a:sy n="84" d="100"/>
        </p:scale>
        <p:origin x="-84"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6A0053-8523-4393-BD32-3F037C3996E8}" type="datetimeFigureOut">
              <a:rPr lang="en-US" smtClean="0"/>
              <a:t>1/9/2015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3B8D32-FD2E-4548-9542-7321CBD5CE21}" type="slidenum">
              <a:rPr lang="en-US" smtClean="0"/>
              <a:t>‹#›</a:t>
            </a:fld>
            <a:endParaRPr lang="en-US"/>
          </a:p>
        </p:txBody>
      </p:sp>
    </p:spTree>
    <p:extLst>
      <p:ext uri="{BB962C8B-B14F-4D97-AF65-F5344CB8AC3E}">
        <p14:creationId xmlns:p14="http://schemas.microsoft.com/office/powerpoint/2010/main" val="4125924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3B8D32-FD2E-4548-9542-7321CBD5CE21}" type="slidenum">
              <a:rPr lang="en-US" smtClean="0"/>
              <a:t>8</a:t>
            </a:fld>
            <a:endParaRPr lang="en-US"/>
          </a:p>
        </p:txBody>
      </p:sp>
    </p:spTree>
    <p:extLst>
      <p:ext uri="{BB962C8B-B14F-4D97-AF65-F5344CB8AC3E}">
        <p14:creationId xmlns:p14="http://schemas.microsoft.com/office/powerpoint/2010/main" val="3738907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3B8D32-FD2E-4548-9542-7321CBD5CE21}" type="slidenum">
              <a:rPr lang="en-US" smtClean="0"/>
              <a:t>10</a:t>
            </a:fld>
            <a:endParaRPr lang="en-US"/>
          </a:p>
        </p:txBody>
      </p:sp>
    </p:spTree>
    <p:extLst>
      <p:ext uri="{BB962C8B-B14F-4D97-AF65-F5344CB8AC3E}">
        <p14:creationId xmlns:p14="http://schemas.microsoft.com/office/powerpoint/2010/main" val="3343353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5A0724-93DF-4001-AF43-8EDFB0AB6FE7}" type="datetimeFigureOut">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5E608-2BBD-4DBA-A5E0-C66EBF1DBB0B}" type="slidenum">
              <a:rPr lang="en-US" smtClean="0"/>
              <a:t>‹#›</a:t>
            </a:fld>
            <a:endParaRPr lang="en-US"/>
          </a:p>
        </p:txBody>
      </p:sp>
    </p:spTree>
    <p:extLst>
      <p:ext uri="{BB962C8B-B14F-4D97-AF65-F5344CB8AC3E}">
        <p14:creationId xmlns:p14="http://schemas.microsoft.com/office/powerpoint/2010/main" val="897155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5A0724-93DF-4001-AF43-8EDFB0AB6FE7}" type="datetimeFigureOut">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5E608-2BBD-4DBA-A5E0-C66EBF1DBB0B}" type="slidenum">
              <a:rPr lang="en-US" smtClean="0"/>
              <a:t>‹#›</a:t>
            </a:fld>
            <a:endParaRPr lang="en-US"/>
          </a:p>
        </p:txBody>
      </p:sp>
    </p:spTree>
    <p:extLst>
      <p:ext uri="{BB962C8B-B14F-4D97-AF65-F5344CB8AC3E}">
        <p14:creationId xmlns:p14="http://schemas.microsoft.com/office/powerpoint/2010/main" val="2406446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5A0724-93DF-4001-AF43-8EDFB0AB6FE7}" type="datetimeFigureOut">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5E608-2BBD-4DBA-A5E0-C66EBF1DBB0B}" type="slidenum">
              <a:rPr lang="en-US" smtClean="0"/>
              <a:t>‹#›</a:t>
            </a:fld>
            <a:endParaRPr lang="en-US"/>
          </a:p>
        </p:txBody>
      </p:sp>
    </p:spTree>
    <p:extLst>
      <p:ext uri="{BB962C8B-B14F-4D97-AF65-F5344CB8AC3E}">
        <p14:creationId xmlns:p14="http://schemas.microsoft.com/office/powerpoint/2010/main" val="282324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5A0724-93DF-4001-AF43-8EDFB0AB6FE7}" type="datetimeFigureOut">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5E608-2BBD-4DBA-A5E0-C66EBF1DBB0B}" type="slidenum">
              <a:rPr lang="en-US" smtClean="0"/>
              <a:t>‹#›</a:t>
            </a:fld>
            <a:endParaRPr lang="en-US"/>
          </a:p>
        </p:txBody>
      </p:sp>
    </p:spTree>
    <p:extLst>
      <p:ext uri="{BB962C8B-B14F-4D97-AF65-F5344CB8AC3E}">
        <p14:creationId xmlns:p14="http://schemas.microsoft.com/office/powerpoint/2010/main" val="4044419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5A0724-93DF-4001-AF43-8EDFB0AB6FE7}" type="datetimeFigureOut">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5E608-2BBD-4DBA-A5E0-C66EBF1DBB0B}" type="slidenum">
              <a:rPr lang="en-US" smtClean="0"/>
              <a:t>‹#›</a:t>
            </a:fld>
            <a:endParaRPr lang="en-US"/>
          </a:p>
        </p:txBody>
      </p:sp>
    </p:spTree>
    <p:extLst>
      <p:ext uri="{BB962C8B-B14F-4D97-AF65-F5344CB8AC3E}">
        <p14:creationId xmlns:p14="http://schemas.microsoft.com/office/powerpoint/2010/main" val="2948256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5A0724-93DF-4001-AF43-8EDFB0AB6FE7}" type="datetimeFigureOut">
              <a:rPr lang="en-US" smtClean="0"/>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5E608-2BBD-4DBA-A5E0-C66EBF1DBB0B}" type="slidenum">
              <a:rPr lang="en-US" smtClean="0"/>
              <a:t>‹#›</a:t>
            </a:fld>
            <a:endParaRPr lang="en-US"/>
          </a:p>
        </p:txBody>
      </p:sp>
    </p:spTree>
    <p:extLst>
      <p:ext uri="{BB962C8B-B14F-4D97-AF65-F5344CB8AC3E}">
        <p14:creationId xmlns:p14="http://schemas.microsoft.com/office/powerpoint/2010/main" val="735784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5A0724-93DF-4001-AF43-8EDFB0AB6FE7}" type="datetimeFigureOut">
              <a:rPr lang="en-US" smtClean="0"/>
              <a:t>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F5E608-2BBD-4DBA-A5E0-C66EBF1DBB0B}" type="slidenum">
              <a:rPr lang="en-US" smtClean="0"/>
              <a:t>‹#›</a:t>
            </a:fld>
            <a:endParaRPr lang="en-US"/>
          </a:p>
        </p:txBody>
      </p:sp>
    </p:spTree>
    <p:extLst>
      <p:ext uri="{BB962C8B-B14F-4D97-AF65-F5344CB8AC3E}">
        <p14:creationId xmlns:p14="http://schemas.microsoft.com/office/powerpoint/2010/main" val="830580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5A0724-93DF-4001-AF43-8EDFB0AB6FE7}" type="datetimeFigureOut">
              <a:rPr lang="en-US" smtClean="0"/>
              <a:t>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F5E608-2BBD-4DBA-A5E0-C66EBF1DBB0B}" type="slidenum">
              <a:rPr lang="en-US" smtClean="0"/>
              <a:t>‹#›</a:t>
            </a:fld>
            <a:endParaRPr lang="en-US"/>
          </a:p>
        </p:txBody>
      </p:sp>
    </p:spTree>
    <p:extLst>
      <p:ext uri="{BB962C8B-B14F-4D97-AF65-F5344CB8AC3E}">
        <p14:creationId xmlns:p14="http://schemas.microsoft.com/office/powerpoint/2010/main" val="230817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A0724-93DF-4001-AF43-8EDFB0AB6FE7}" type="datetimeFigureOut">
              <a:rPr lang="en-US" smtClean="0"/>
              <a:t>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F5E608-2BBD-4DBA-A5E0-C66EBF1DBB0B}" type="slidenum">
              <a:rPr lang="en-US" smtClean="0"/>
              <a:t>‹#›</a:t>
            </a:fld>
            <a:endParaRPr lang="en-US"/>
          </a:p>
        </p:txBody>
      </p:sp>
    </p:spTree>
    <p:extLst>
      <p:ext uri="{BB962C8B-B14F-4D97-AF65-F5344CB8AC3E}">
        <p14:creationId xmlns:p14="http://schemas.microsoft.com/office/powerpoint/2010/main" val="401005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5A0724-93DF-4001-AF43-8EDFB0AB6FE7}" type="datetimeFigureOut">
              <a:rPr lang="en-US" smtClean="0"/>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5E608-2BBD-4DBA-A5E0-C66EBF1DBB0B}" type="slidenum">
              <a:rPr lang="en-US" smtClean="0"/>
              <a:t>‹#›</a:t>
            </a:fld>
            <a:endParaRPr lang="en-US"/>
          </a:p>
        </p:txBody>
      </p:sp>
    </p:spTree>
    <p:extLst>
      <p:ext uri="{BB962C8B-B14F-4D97-AF65-F5344CB8AC3E}">
        <p14:creationId xmlns:p14="http://schemas.microsoft.com/office/powerpoint/2010/main" val="694620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5A0724-93DF-4001-AF43-8EDFB0AB6FE7}" type="datetimeFigureOut">
              <a:rPr lang="en-US" smtClean="0"/>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5E608-2BBD-4DBA-A5E0-C66EBF1DBB0B}" type="slidenum">
              <a:rPr lang="en-US" smtClean="0"/>
              <a:t>‹#›</a:t>
            </a:fld>
            <a:endParaRPr lang="en-US"/>
          </a:p>
        </p:txBody>
      </p:sp>
    </p:spTree>
    <p:extLst>
      <p:ext uri="{BB962C8B-B14F-4D97-AF65-F5344CB8AC3E}">
        <p14:creationId xmlns:p14="http://schemas.microsoft.com/office/powerpoint/2010/main" val="206909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A0724-93DF-4001-AF43-8EDFB0AB6FE7}" type="datetimeFigureOut">
              <a:rPr lang="en-US" smtClean="0"/>
              <a:t>1/9/2015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5E608-2BBD-4DBA-A5E0-C66EBF1DBB0B}" type="slidenum">
              <a:rPr lang="en-US" smtClean="0"/>
              <a:t>‹#›</a:t>
            </a:fld>
            <a:endParaRPr lang="en-US"/>
          </a:p>
        </p:txBody>
      </p:sp>
    </p:spTree>
    <p:extLst>
      <p:ext uri="{BB962C8B-B14F-4D97-AF65-F5344CB8AC3E}">
        <p14:creationId xmlns:p14="http://schemas.microsoft.com/office/powerpoint/2010/main" val="3910404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bcs.wiley.com/he-bcs/Books?action=mininav&amp;bcsId=3206&amp;itemId=0471701211&amp;assetId=96271&amp;resourceId=8133&amp;newwindow=tru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Image:Usgs_map_mercator.svg" TargetMode="External"/><Relationship Id="rId2" Type="http://schemas.openxmlformats.org/officeDocument/2006/relationships/image" Target="../media/image5.wm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20950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Azimuthal Projection</a:t>
            </a:r>
            <a:endParaRPr lang="en-US" dirty="0"/>
          </a:p>
        </p:txBody>
      </p:sp>
      <p:sp>
        <p:nvSpPr>
          <p:cNvPr id="4" name="Rectangle 3"/>
          <p:cNvSpPr/>
          <p:nvPr/>
        </p:nvSpPr>
        <p:spPr>
          <a:xfrm>
            <a:off x="533400" y="1405407"/>
            <a:ext cx="11353800" cy="2246769"/>
          </a:xfrm>
          <a:prstGeom prst="rect">
            <a:avLst/>
          </a:prstGeom>
        </p:spPr>
        <p:txBody>
          <a:bodyPr wrap="square">
            <a:spAutoFit/>
          </a:bodyPr>
          <a:lstStyle/>
          <a:p>
            <a:r>
              <a:rPr lang="en-US" altLang="en-US" sz="2800" dirty="0" smtClean="0"/>
              <a:t>Planar</a:t>
            </a:r>
          </a:p>
          <a:p>
            <a:pPr lvl="1"/>
            <a:r>
              <a:rPr lang="en-US" altLang="en-US" sz="2800" dirty="0" smtClean="0"/>
              <a:t>Formed when a flat piece of paper is placed on top of the globe and a light source projects the surrounding areas onto the map. </a:t>
            </a:r>
          </a:p>
          <a:p>
            <a:r>
              <a:rPr lang="en-US" altLang="en-US" sz="2800" dirty="0" smtClean="0"/>
              <a:t>Either the North Pole or South Pole is oriented at the center of the map which gives the viewer the impression of looking up or down at the earth. </a:t>
            </a:r>
          </a:p>
        </p:txBody>
      </p:sp>
      <p:pic>
        <p:nvPicPr>
          <p:cNvPr id="5" name="Picture 2" descr="http://www.mathworks.com/help/toolbox/map/projec3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0380" y="3829532"/>
            <a:ext cx="6339840" cy="291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6442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robin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396" y="-208598"/>
            <a:ext cx="10048876" cy="776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025640" y="923836"/>
            <a:ext cx="5166360" cy="5016758"/>
          </a:xfrm>
          <a:prstGeom prst="rect">
            <a:avLst/>
          </a:prstGeom>
        </p:spPr>
        <p:txBody>
          <a:bodyPr wrap="square">
            <a:spAutoFit/>
          </a:bodyPr>
          <a:lstStyle/>
          <a:p>
            <a:pPr marL="457200" indent="-457200">
              <a:buFont typeface="Arial" panose="020B0604020202020204" pitchFamily="34" charset="0"/>
              <a:buChar char="•"/>
            </a:pPr>
            <a:r>
              <a:rPr lang="en-US" altLang="en-US" sz="3200" dirty="0" smtClean="0"/>
              <a:t>Attempts to balance several possible projection errors. </a:t>
            </a:r>
          </a:p>
          <a:p>
            <a:pPr marL="457200" indent="-457200">
              <a:buFont typeface="Arial" panose="020B0604020202020204" pitchFamily="34" charset="0"/>
              <a:buChar char="•"/>
            </a:pPr>
            <a:r>
              <a:rPr lang="en-US" altLang="en-US" sz="3200" dirty="0" smtClean="0"/>
              <a:t>Does not maintain completely accurate area, shape, distance, or direction, but it minimizes errors in each.</a:t>
            </a:r>
          </a:p>
          <a:p>
            <a:pPr marL="457200" indent="-457200">
              <a:buFont typeface="Arial" panose="020B0604020202020204" pitchFamily="34" charset="0"/>
              <a:buChar char="•"/>
            </a:pPr>
            <a:r>
              <a:rPr lang="en-US" altLang="en-US" sz="3200" dirty="0" smtClean="0"/>
              <a:t>Used by National Geographic</a:t>
            </a:r>
          </a:p>
        </p:txBody>
      </p:sp>
    </p:spTree>
    <p:extLst>
      <p:ext uri="{BB962C8B-B14F-4D97-AF65-F5344CB8AC3E}">
        <p14:creationId xmlns:p14="http://schemas.microsoft.com/office/powerpoint/2010/main" val="1065525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7236" y="3244334"/>
            <a:ext cx="5017527" cy="369332"/>
          </a:xfrm>
          <a:prstGeom prst="rect">
            <a:avLst/>
          </a:prstGeom>
        </p:spPr>
        <p:txBody>
          <a:bodyPr wrap="none">
            <a:spAutoFit/>
          </a:bodyPr>
          <a:lstStyle/>
          <a:p>
            <a:r>
              <a:rPr lang="en-US" dirty="0" smtClean="0"/>
              <a:t>https://www.youtube.com/watch?v=n8zBC2dvERM</a:t>
            </a:r>
            <a:endParaRPr lang="en-US" dirty="0"/>
          </a:p>
        </p:txBody>
      </p:sp>
    </p:spTree>
    <p:extLst>
      <p:ext uri="{BB962C8B-B14F-4D97-AF65-F5344CB8AC3E}">
        <p14:creationId xmlns:p14="http://schemas.microsoft.com/office/powerpoint/2010/main" val="2921053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4"/>
          <p:cNvSpPr>
            <a:spLocks noChangeArrowheads="1" noChangeShapeType="1" noTextEdit="1"/>
          </p:cNvSpPr>
          <p:nvPr/>
        </p:nvSpPr>
        <p:spPr bwMode="auto">
          <a:xfrm>
            <a:off x="3505201" y="1447800"/>
            <a:ext cx="5376863" cy="3644900"/>
          </a:xfrm>
          <a:prstGeom prst="rect">
            <a:avLst/>
          </a:prstGeom>
        </p:spPr>
        <p:txBody>
          <a:bodyPr wrap="none" fromWordArt="1">
            <a:prstTxWarp prst="textPlain">
              <a:avLst>
                <a:gd name="adj" fmla="val 50000"/>
              </a:avLst>
            </a:prstTxWarp>
          </a:bodyPr>
          <a:lstStyle/>
          <a:p>
            <a:pPr algn="ctr"/>
            <a:r>
              <a:rPr lang="en-US" sz="4800" b="1" kern="10" dirty="0">
                <a:ln w="9525">
                  <a:solidFill>
                    <a:srgbClr val="000000"/>
                  </a:solidFill>
                  <a:round/>
                  <a:headEnd/>
                  <a:tailEnd/>
                </a:ln>
                <a:solidFill>
                  <a:schemeClr val="folHlink"/>
                </a:solidFill>
                <a:latin typeface="Arial Black" panose="020B0A04020102020204" pitchFamily="34" charset="0"/>
              </a:rPr>
              <a:t>Types of </a:t>
            </a:r>
          </a:p>
          <a:p>
            <a:pPr algn="ctr"/>
            <a:r>
              <a:rPr lang="en-US" sz="4800" b="1" kern="10" dirty="0" smtClean="0">
                <a:ln w="9525">
                  <a:solidFill>
                    <a:srgbClr val="000000"/>
                  </a:solidFill>
                  <a:round/>
                  <a:headEnd/>
                  <a:tailEnd/>
                </a:ln>
                <a:solidFill>
                  <a:schemeClr val="folHlink"/>
                </a:solidFill>
                <a:latin typeface="Arial Black" panose="020B0A04020102020204" pitchFamily="34" charset="0"/>
              </a:rPr>
              <a:t>Maps</a:t>
            </a:r>
            <a:endParaRPr lang="en-US" sz="4800" b="1" kern="10" dirty="0">
              <a:ln w="9525">
                <a:solidFill>
                  <a:srgbClr val="000000"/>
                </a:solidFill>
                <a:round/>
                <a:headEnd/>
                <a:tailEnd/>
              </a:ln>
              <a:solidFill>
                <a:schemeClr val="folHlink"/>
              </a:solidFill>
              <a:latin typeface="Arial Black" panose="020B0A04020102020204" pitchFamily="34" charset="0"/>
            </a:endParaRPr>
          </a:p>
        </p:txBody>
      </p:sp>
    </p:spTree>
    <p:extLst>
      <p:ext uri="{BB962C8B-B14F-4D97-AF65-F5344CB8AC3E}">
        <p14:creationId xmlns:p14="http://schemas.microsoft.com/office/powerpoint/2010/main" val="542519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yellowmaps.com/maps/img/US/reference/missouri_ref_2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16089"/>
            <a:ext cx="6647764" cy="604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p:cNvSpPr>
            <a:spLocks noGrp="1"/>
          </p:cNvSpPr>
          <p:nvPr>
            <p:ph type="title"/>
          </p:nvPr>
        </p:nvSpPr>
        <p:spPr/>
        <p:txBody>
          <a:bodyPr/>
          <a:lstStyle/>
          <a:p>
            <a:pPr eaLnBrk="1" hangingPunct="1"/>
            <a:r>
              <a:rPr lang="en-US" altLang="en-US" smtClean="0"/>
              <a:t>Reference Map</a:t>
            </a:r>
          </a:p>
        </p:txBody>
      </p:sp>
      <p:sp>
        <p:nvSpPr>
          <p:cNvPr id="33796" name="Content Placeholder 2"/>
          <p:cNvSpPr>
            <a:spLocks noGrp="1"/>
          </p:cNvSpPr>
          <p:nvPr>
            <p:ph idx="1"/>
          </p:nvPr>
        </p:nvSpPr>
        <p:spPr>
          <a:xfrm>
            <a:off x="1411111" y="2286000"/>
            <a:ext cx="2667000" cy="4572000"/>
          </a:xfrm>
        </p:spPr>
        <p:txBody>
          <a:bodyPr/>
          <a:lstStyle/>
          <a:p>
            <a:pPr eaLnBrk="1" hangingPunct="1"/>
            <a:r>
              <a:rPr lang="en-US" altLang="en-US" sz="3600" dirty="0" smtClean="0"/>
              <a:t>Show locations of places and geographic features.</a:t>
            </a:r>
          </a:p>
          <a:p>
            <a:pPr eaLnBrk="1" hangingPunct="1"/>
            <a:endParaRPr lang="en-US" altLang="en-US" dirty="0" smtClean="0"/>
          </a:p>
        </p:txBody>
      </p:sp>
    </p:spTree>
    <p:extLst>
      <p:ext uri="{BB962C8B-B14F-4D97-AF65-F5344CB8AC3E}">
        <p14:creationId xmlns:p14="http://schemas.microsoft.com/office/powerpoint/2010/main" val="3659797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1752600" y="1600200"/>
            <a:ext cx="4114800" cy="4953000"/>
          </a:xfrm>
        </p:spPr>
        <p:txBody>
          <a:bodyPr/>
          <a:lstStyle/>
          <a:p>
            <a:pPr eaLnBrk="1" hangingPunct="1"/>
            <a:r>
              <a:rPr lang="en-US" altLang="en-US" dirty="0" smtClean="0"/>
              <a:t>A dot may be used to locate each occurrence of a phenomenon. </a:t>
            </a:r>
          </a:p>
          <a:p>
            <a:pPr eaLnBrk="1" hangingPunct="1"/>
            <a:r>
              <a:rPr lang="en-US" altLang="en-US" dirty="0" smtClean="0"/>
              <a:t>Where appropriate, a dot may indicate any number of entities, for example, one dot for every 100 voters.</a:t>
            </a:r>
          </a:p>
        </p:txBody>
      </p:sp>
      <p:sp>
        <p:nvSpPr>
          <p:cNvPr id="41987" name="Title 1"/>
          <p:cNvSpPr>
            <a:spLocks noGrp="1"/>
          </p:cNvSpPr>
          <p:nvPr>
            <p:ph type="title"/>
          </p:nvPr>
        </p:nvSpPr>
        <p:spPr>
          <a:xfrm>
            <a:off x="2438400" y="7938"/>
            <a:ext cx="8229600" cy="1143000"/>
          </a:xfrm>
        </p:spPr>
        <p:txBody>
          <a:bodyPr/>
          <a:lstStyle/>
          <a:p>
            <a:pPr eaLnBrk="1" hangingPunct="1"/>
            <a:r>
              <a:rPr lang="en-US" altLang="en-US" smtClean="0"/>
              <a:t>Dot Map</a:t>
            </a:r>
          </a:p>
        </p:txBody>
      </p:sp>
      <p:pic>
        <p:nvPicPr>
          <p:cNvPr id="41988" name="Picture 2" descr="http://3.bp.blogspot.com/_YC-tRpc_wK8/SJw4ghka-fI/AAAAAAAAAC8/ymCAWMFfZZA/s400/dot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4236" y="687989"/>
            <a:ext cx="4974342" cy="523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1"/>
          <p:cNvSpPr txBox="1">
            <a:spLocks noChangeArrowheads="1"/>
          </p:cNvSpPr>
          <p:nvPr/>
        </p:nvSpPr>
        <p:spPr bwMode="auto">
          <a:xfrm>
            <a:off x="7010400" y="5921375"/>
            <a:ext cx="373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6000"/>
              <a:buFont typeface="Wingdings 3" panose="05040102010807070707"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anose="05040102010807070707"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anose="05040102010807070707" pitchFamily="18" charset="2"/>
              <a:buChar char=""/>
              <a:defRPr sz="2000">
                <a:solidFill>
                  <a:schemeClr val="tx1"/>
                </a:solidFill>
                <a:latin typeface="Gill Sans MT" pitchFamily="34" charset="0"/>
              </a:defRPr>
            </a:lvl3pPr>
            <a:lvl4pPr marL="1600200" indent="-228600" eaLnBrk="0" hangingPunct="0">
              <a:spcBef>
                <a:spcPts val="400"/>
              </a:spcBef>
              <a:buClr>
                <a:srgbClr val="899B74"/>
              </a:buClr>
              <a:buSzPct val="70000"/>
              <a:buFont typeface="Wingdings" panose="05000000000000000000"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anose="05000000000000000000"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9pPr>
          </a:lstStyle>
          <a:p>
            <a:pPr eaLnBrk="1" hangingPunct="1">
              <a:spcBef>
                <a:spcPct val="0"/>
              </a:spcBef>
              <a:buClrTx/>
              <a:buSzTx/>
              <a:buFontTx/>
              <a:buNone/>
            </a:pPr>
            <a:r>
              <a:rPr lang="en-US" altLang="en-US" sz="1800">
                <a:latin typeface="Arial" panose="020B0604020202020204" pitchFamily="34" charset="0"/>
              </a:rPr>
              <a:t>Military families in Ohio</a:t>
            </a:r>
          </a:p>
        </p:txBody>
      </p:sp>
    </p:spTree>
    <p:extLst>
      <p:ext uri="{BB962C8B-B14F-4D97-AF65-F5344CB8AC3E}">
        <p14:creationId xmlns:p14="http://schemas.microsoft.com/office/powerpoint/2010/main" val="4246816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smtClean="0"/>
              <a:t>Thematic Map</a:t>
            </a:r>
          </a:p>
        </p:txBody>
      </p:sp>
      <p:sp>
        <p:nvSpPr>
          <p:cNvPr id="34819" name="Content Placeholder 2"/>
          <p:cNvSpPr>
            <a:spLocks noGrp="1"/>
          </p:cNvSpPr>
          <p:nvPr>
            <p:ph idx="1"/>
          </p:nvPr>
        </p:nvSpPr>
        <p:spPr>
          <a:xfrm>
            <a:off x="838200" y="1888808"/>
            <a:ext cx="3124200" cy="4572000"/>
          </a:xfrm>
        </p:spPr>
        <p:txBody>
          <a:bodyPr/>
          <a:lstStyle/>
          <a:p>
            <a:pPr eaLnBrk="1" hangingPunct="1"/>
            <a:r>
              <a:rPr lang="en-US" altLang="en-US" dirty="0" smtClean="0"/>
              <a:t>Tells a story about the degree of an attribute, the pattern of its distribution, or its movement.</a:t>
            </a:r>
          </a:p>
          <a:p>
            <a:pPr eaLnBrk="1" hangingPunct="1"/>
            <a:endParaRPr lang="en-US" altLang="en-US" dirty="0" smtClean="0"/>
          </a:p>
        </p:txBody>
      </p:sp>
      <p:pic>
        <p:nvPicPr>
          <p:cNvPr id="34820" name="Picture 2" descr="http://2.bp.blogspot.com/_4nD46VyT9Z8/TTimoOHI60I/AAAAAAAAAS0/TeGs7kiWXCk/s1600/thematic+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176" y="609600"/>
            <a:ext cx="7490872" cy="565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383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p:cNvSpPr>
            <a:spLocks noGrp="1"/>
          </p:cNvSpPr>
          <p:nvPr>
            <p:ph type="title"/>
          </p:nvPr>
        </p:nvSpPr>
        <p:spPr/>
        <p:txBody>
          <a:bodyPr/>
          <a:lstStyle/>
          <a:p>
            <a:pPr eaLnBrk="1" hangingPunct="1"/>
            <a:r>
              <a:rPr lang="en-US" altLang="en-US" smtClean="0"/>
              <a:t>Contour Maps (Isopleths)</a:t>
            </a:r>
          </a:p>
        </p:txBody>
      </p:sp>
      <p:sp>
        <p:nvSpPr>
          <p:cNvPr id="36868" name="Content Placeholder 2"/>
          <p:cNvSpPr>
            <a:spLocks noGrp="1"/>
          </p:cNvSpPr>
          <p:nvPr>
            <p:ph idx="1"/>
          </p:nvPr>
        </p:nvSpPr>
        <p:spPr>
          <a:xfrm>
            <a:off x="304800" y="1402080"/>
            <a:ext cx="5791200" cy="5257800"/>
          </a:xfrm>
        </p:spPr>
        <p:txBody>
          <a:bodyPr/>
          <a:lstStyle/>
          <a:p>
            <a:pPr eaLnBrk="1" hangingPunct="1"/>
            <a:r>
              <a:rPr lang="en-US" altLang="en-US" b="1" dirty="0" err="1" smtClean="0"/>
              <a:t>Isolines</a:t>
            </a:r>
            <a:r>
              <a:rPr lang="en-US" altLang="en-US" b="1" dirty="0" smtClean="0"/>
              <a:t>-</a:t>
            </a:r>
            <a:r>
              <a:rPr lang="en-US" altLang="en-US" dirty="0" smtClean="0"/>
              <a:t> Lines on a map depicting areas of same or like values. </a:t>
            </a:r>
          </a:p>
          <a:p>
            <a:pPr eaLnBrk="1" hangingPunct="1"/>
            <a:r>
              <a:rPr lang="en-US" altLang="en-US" dirty="0" smtClean="0"/>
              <a:t>Contour maps use </a:t>
            </a:r>
            <a:r>
              <a:rPr lang="en-US" altLang="en-US" b="1" dirty="0" err="1" smtClean="0"/>
              <a:t>isolines</a:t>
            </a:r>
            <a:r>
              <a:rPr lang="en-US" altLang="en-US" dirty="0" smtClean="0"/>
              <a:t>, or contour lines, to depict where the same elevation exists.</a:t>
            </a:r>
          </a:p>
          <a:p>
            <a:pPr eaLnBrk="1" hangingPunct="1"/>
            <a:r>
              <a:rPr lang="en-US" altLang="en-US" dirty="0" smtClean="0"/>
              <a:t>The </a:t>
            </a:r>
            <a:r>
              <a:rPr lang="en-US" altLang="en-US" b="1" dirty="0" smtClean="0"/>
              <a:t>contour interval</a:t>
            </a:r>
            <a:r>
              <a:rPr lang="en-US" altLang="en-US" dirty="0" smtClean="0"/>
              <a:t> of a contour map is the difference in elevation between successive contour lines.</a:t>
            </a:r>
          </a:p>
        </p:txBody>
      </p:sp>
      <p:pic>
        <p:nvPicPr>
          <p:cNvPr id="5" name="Picture 5" descr="nctempsj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3838" y="1758791"/>
            <a:ext cx="6064802" cy="454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881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smtClean="0"/>
              <a:t>Choropleth Map</a:t>
            </a:r>
          </a:p>
        </p:txBody>
      </p:sp>
      <p:sp>
        <p:nvSpPr>
          <p:cNvPr id="43011" name="Content Placeholder 2"/>
          <p:cNvSpPr>
            <a:spLocks noGrp="1"/>
          </p:cNvSpPr>
          <p:nvPr>
            <p:ph idx="1"/>
          </p:nvPr>
        </p:nvSpPr>
        <p:spPr>
          <a:xfrm>
            <a:off x="472440" y="1690688"/>
            <a:ext cx="4251960" cy="4937125"/>
          </a:xfrm>
        </p:spPr>
        <p:txBody>
          <a:bodyPr/>
          <a:lstStyle/>
          <a:p>
            <a:pPr eaLnBrk="1" hangingPunct="1"/>
            <a:r>
              <a:rPr lang="en-US" altLang="en-US" dirty="0" smtClean="0"/>
              <a:t>Shows statistical data aggregated over predefined regions, such as counties or states, by </a:t>
            </a:r>
            <a:r>
              <a:rPr lang="en-US" altLang="en-US" b="1" dirty="0" smtClean="0"/>
              <a:t>coloring</a:t>
            </a:r>
            <a:r>
              <a:rPr lang="en-US" altLang="en-US" dirty="0" smtClean="0"/>
              <a:t> or shading these regions. </a:t>
            </a:r>
          </a:p>
          <a:p>
            <a:pPr eaLnBrk="1" hangingPunct="1"/>
            <a:r>
              <a:rPr lang="en-US" altLang="en-US" dirty="0" smtClean="0"/>
              <a:t>For example, countries with higher rates of infant mortality might appear darker on a </a:t>
            </a:r>
            <a:r>
              <a:rPr lang="en-US" altLang="en-US" dirty="0" err="1" smtClean="0"/>
              <a:t>choropleth</a:t>
            </a:r>
            <a:r>
              <a:rPr lang="en-US" altLang="en-US" dirty="0" smtClean="0"/>
              <a:t> map.</a:t>
            </a:r>
          </a:p>
        </p:txBody>
      </p:sp>
      <p:pic>
        <p:nvPicPr>
          <p:cNvPr id="4" name="Picture 2" descr="http://3.bp.blogspot.com/_46URaoUSp0A/S9H_lO_zlII/AAAAAAAAAHc/jTHP2dXsseU/s1600/7RaionPopDenPerCh8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869245"/>
            <a:ext cx="7467600" cy="577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942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smtClean="0"/>
              <a:t>Proportional Symbols Map</a:t>
            </a:r>
          </a:p>
        </p:txBody>
      </p:sp>
      <p:sp>
        <p:nvSpPr>
          <p:cNvPr id="38915" name="Content Placeholder 2"/>
          <p:cNvSpPr>
            <a:spLocks noGrp="1"/>
          </p:cNvSpPr>
          <p:nvPr>
            <p:ph idx="1"/>
          </p:nvPr>
        </p:nvSpPr>
        <p:spPr>
          <a:xfrm>
            <a:off x="1981200" y="1219201"/>
            <a:ext cx="8229600" cy="4937125"/>
          </a:xfrm>
        </p:spPr>
        <p:txBody>
          <a:bodyPr/>
          <a:lstStyle/>
          <a:p>
            <a:pPr eaLnBrk="1" hangingPunct="1"/>
            <a:r>
              <a:rPr lang="en-US" altLang="en-US" smtClean="0"/>
              <a:t>The proportional symbol technique uses symbols of different sizes to represent data associated with different areas or locations within the map.</a:t>
            </a:r>
          </a:p>
        </p:txBody>
      </p:sp>
      <p:pic>
        <p:nvPicPr>
          <p:cNvPr id="38916" name="Picture 6" descr="http://personal.frostburg.edu/mtmaier0/Symbol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7520" y="2711704"/>
            <a:ext cx="5364480" cy="414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personal.frostburg.edu/kebachtel0/square%20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 y="2711704"/>
            <a:ext cx="5353015" cy="407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919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a:t>
            </a:r>
            <a:endParaRPr lang="en-US" dirty="0"/>
          </a:p>
        </p:txBody>
      </p:sp>
      <p:sp>
        <p:nvSpPr>
          <p:cNvPr id="3" name="Content Placeholder 2"/>
          <p:cNvSpPr>
            <a:spLocks noGrp="1"/>
          </p:cNvSpPr>
          <p:nvPr>
            <p:ph idx="1"/>
          </p:nvPr>
        </p:nvSpPr>
        <p:spPr>
          <a:xfrm>
            <a:off x="476518" y="1690688"/>
            <a:ext cx="4484226" cy="4486275"/>
          </a:xfrm>
        </p:spPr>
        <p:txBody>
          <a:bodyPr>
            <a:normAutofit/>
          </a:bodyPr>
          <a:lstStyle/>
          <a:p>
            <a:r>
              <a:rPr lang="en-US" dirty="0"/>
              <a:t>common factor </a:t>
            </a:r>
            <a:r>
              <a:rPr lang="en-US" dirty="0" smtClean="0"/>
              <a:t>easily recognized</a:t>
            </a:r>
            <a:endParaRPr lang="en-US" dirty="0"/>
          </a:p>
          <a:p>
            <a:pPr marL="0" indent="0">
              <a:buNone/>
            </a:pPr>
            <a:r>
              <a:rPr lang="en-US" dirty="0" smtClean="0"/>
              <a:t>	• </a:t>
            </a:r>
            <a:r>
              <a:rPr lang="en-US" dirty="0"/>
              <a:t>language, </a:t>
            </a:r>
            <a:r>
              <a:rPr lang="en-US" dirty="0" smtClean="0"/>
              <a:t>religion, 	nationality, political 	identity or culture</a:t>
            </a:r>
            <a:endParaRPr lang="en-US" dirty="0"/>
          </a:p>
          <a:p>
            <a:pPr marL="0" indent="0">
              <a:buNone/>
            </a:pPr>
            <a:r>
              <a:rPr lang="en-US" dirty="0" smtClean="0"/>
              <a:t>	• </a:t>
            </a:r>
            <a:r>
              <a:rPr lang="en-US" dirty="0"/>
              <a:t>climate, </a:t>
            </a:r>
            <a:r>
              <a:rPr lang="en-US" dirty="0" smtClean="0"/>
              <a:t>landform, or 	vegetation</a:t>
            </a:r>
            <a:r>
              <a:rPr lang="en-US" dirty="0"/>
              <a:t>.</a:t>
            </a:r>
          </a:p>
          <a:p>
            <a:pPr marL="0" indent="0">
              <a:buNone/>
            </a:pPr>
            <a:r>
              <a:rPr lang="en-US" dirty="0" smtClean="0"/>
              <a:t>	• </a:t>
            </a:r>
            <a:r>
              <a:rPr lang="en-US" dirty="0"/>
              <a:t>capital city, </a:t>
            </a:r>
            <a:r>
              <a:rPr lang="en-US" dirty="0" smtClean="0"/>
              <a:t>states, 	regions</a:t>
            </a:r>
            <a:r>
              <a:rPr lang="en-US" dirty="0"/>
              <a:t>.</a:t>
            </a:r>
          </a:p>
        </p:txBody>
      </p:sp>
      <p:pic>
        <p:nvPicPr>
          <p:cNvPr id="4" name="Picture 3"/>
          <p:cNvPicPr>
            <a:picLocks noChangeAspect="1"/>
          </p:cNvPicPr>
          <p:nvPr/>
        </p:nvPicPr>
        <p:blipFill>
          <a:blip r:embed="rId2"/>
          <a:stretch>
            <a:fillRect/>
          </a:stretch>
        </p:blipFill>
        <p:spPr>
          <a:xfrm>
            <a:off x="4960744" y="850005"/>
            <a:ext cx="7231255" cy="5533525"/>
          </a:xfrm>
          <a:prstGeom prst="rect">
            <a:avLst/>
          </a:prstGeom>
        </p:spPr>
      </p:pic>
    </p:spTree>
    <p:extLst>
      <p:ext uri="{BB962C8B-B14F-4D97-AF65-F5344CB8AC3E}">
        <p14:creationId xmlns:p14="http://schemas.microsoft.com/office/powerpoint/2010/main" val="3637967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bcs.wiley.com/he-bcs/Books?action=mininav&amp;bcsId=3206&amp;itemId=0471701211&amp;assetId=96271&amp;resourceId=8133&amp;newwindow=true</a:t>
            </a:r>
            <a:endParaRPr lang="en-US" dirty="0" smtClean="0"/>
          </a:p>
          <a:p>
            <a:endParaRPr lang="en-US" dirty="0"/>
          </a:p>
        </p:txBody>
      </p:sp>
    </p:spTree>
    <p:extLst>
      <p:ext uri="{BB962C8B-B14F-4D97-AF65-F5344CB8AC3E}">
        <p14:creationId xmlns:p14="http://schemas.microsoft.com/office/powerpoint/2010/main" val="4150551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4"/>
          <p:cNvSpPr>
            <a:spLocks noChangeArrowheads="1" noChangeShapeType="1" noTextEdit="1"/>
          </p:cNvSpPr>
          <p:nvPr/>
        </p:nvSpPr>
        <p:spPr bwMode="auto">
          <a:xfrm>
            <a:off x="4267200" y="762000"/>
            <a:ext cx="3733800" cy="1905000"/>
          </a:xfrm>
          <a:prstGeom prst="rect">
            <a:avLst/>
          </a:prstGeom>
        </p:spPr>
        <p:txBody>
          <a:bodyPr wrap="none" fromWordArt="1">
            <a:prstTxWarp prst="textPlain">
              <a:avLst>
                <a:gd name="adj" fmla="val 50000"/>
              </a:avLst>
            </a:prstTxWarp>
          </a:bodyPr>
          <a:lstStyle/>
          <a:p>
            <a:pPr algn="ctr"/>
            <a:r>
              <a:rPr lang="en-US" sz="5400" b="1" kern="10">
                <a:ln w="9525">
                  <a:solidFill>
                    <a:srgbClr val="000000"/>
                  </a:solidFill>
                  <a:round/>
                  <a:headEnd/>
                  <a:tailEnd/>
                </a:ln>
                <a:solidFill>
                  <a:schemeClr val="folHlink"/>
                </a:solidFill>
                <a:latin typeface="Arial Black" panose="020B0A04020102020204" pitchFamily="34" charset="0"/>
              </a:rPr>
              <a:t>Scale</a:t>
            </a:r>
          </a:p>
        </p:txBody>
      </p:sp>
      <p:sp>
        <p:nvSpPr>
          <p:cNvPr id="16387" name="Text Box 5"/>
          <p:cNvSpPr txBox="1">
            <a:spLocks noChangeArrowheads="1"/>
          </p:cNvSpPr>
          <p:nvPr/>
        </p:nvSpPr>
        <p:spPr bwMode="auto">
          <a:xfrm>
            <a:off x="2743200" y="3048000"/>
            <a:ext cx="6629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Empire Regular" pitchFamily="82" charset="0"/>
                <a:cs typeface="Arial" panose="020B0604020202020204" pitchFamily="34" charset="0"/>
              </a:defRPr>
            </a:lvl1pPr>
            <a:lvl2pPr marL="742950" indent="-285750">
              <a:defRPr>
                <a:solidFill>
                  <a:schemeClr val="tx1"/>
                </a:solidFill>
                <a:latin typeface="Empire Regular" pitchFamily="82" charset="0"/>
                <a:cs typeface="Arial" panose="020B0604020202020204" pitchFamily="34" charset="0"/>
              </a:defRPr>
            </a:lvl2pPr>
            <a:lvl3pPr marL="1143000" indent="-228600">
              <a:defRPr>
                <a:solidFill>
                  <a:schemeClr val="tx1"/>
                </a:solidFill>
                <a:latin typeface="Empire Regular" pitchFamily="82" charset="0"/>
                <a:cs typeface="Arial" panose="020B0604020202020204" pitchFamily="34" charset="0"/>
              </a:defRPr>
            </a:lvl3pPr>
            <a:lvl4pPr marL="1600200" indent="-228600">
              <a:defRPr>
                <a:solidFill>
                  <a:schemeClr val="tx1"/>
                </a:solidFill>
                <a:latin typeface="Empire Regular" pitchFamily="82" charset="0"/>
                <a:cs typeface="Arial" panose="020B0604020202020204" pitchFamily="34" charset="0"/>
              </a:defRPr>
            </a:lvl4pPr>
            <a:lvl5pPr marL="2057400" indent="-228600">
              <a:defRPr>
                <a:solidFill>
                  <a:schemeClr val="tx1"/>
                </a:solidFill>
                <a:latin typeface="Empire Regular" pitchFamily="8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9pPr>
          </a:lstStyle>
          <a:p>
            <a:pPr algn="ctr" eaLnBrk="1" hangingPunct="1">
              <a:spcBef>
                <a:spcPct val="50000"/>
              </a:spcBef>
            </a:pPr>
            <a:r>
              <a:rPr lang="en-US" altLang="en-US" sz="2800" dirty="0">
                <a:latin typeface="Verdana" panose="020B0604030504040204" pitchFamily="34" charset="0"/>
              </a:rPr>
              <a:t>Displaying the same geographical features at various scales may also depict misleading results.  </a:t>
            </a:r>
          </a:p>
        </p:txBody>
      </p:sp>
    </p:spTree>
    <p:extLst>
      <p:ext uri="{BB962C8B-B14F-4D97-AF65-F5344CB8AC3E}">
        <p14:creationId xmlns:p14="http://schemas.microsoft.com/office/powerpoint/2010/main" val="35796349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Map Scale</a:t>
            </a:r>
          </a:p>
        </p:txBody>
      </p:sp>
      <p:sp>
        <p:nvSpPr>
          <p:cNvPr id="12291" name="Content Placeholder 2"/>
          <p:cNvSpPr>
            <a:spLocks noGrp="1"/>
          </p:cNvSpPr>
          <p:nvPr>
            <p:ph idx="1"/>
          </p:nvPr>
        </p:nvSpPr>
        <p:spPr>
          <a:xfrm>
            <a:off x="1981200" y="1219201"/>
            <a:ext cx="8229600" cy="4937125"/>
          </a:xfrm>
        </p:spPr>
        <p:txBody>
          <a:bodyPr/>
          <a:lstStyle/>
          <a:p>
            <a:r>
              <a:rPr lang="en-US" altLang="en-US" smtClean="0"/>
              <a:t>The degree to which a map “zooms in” on the area it is representing. </a:t>
            </a:r>
          </a:p>
          <a:p>
            <a:endParaRPr lang="en-US" altLang="en-US" smtClean="0"/>
          </a:p>
          <a:p>
            <a:r>
              <a:rPr lang="en-US" altLang="en-US" smtClean="0"/>
              <a:t>Scale tells you what extent the portion of the earth represented on the map has been reduced from its original size to fit on the map.</a:t>
            </a:r>
          </a:p>
          <a:p>
            <a:endParaRPr lang="en-US" altLang="en-US" smtClean="0"/>
          </a:p>
        </p:txBody>
      </p:sp>
      <p:pic>
        <p:nvPicPr>
          <p:cNvPr id="12292" name="Picture 2" descr="http://www.uta.edu/paleomap/geol1435/images/dia7-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86200"/>
            <a:ext cx="550545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23191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1981200" y="1219201"/>
            <a:ext cx="8229600" cy="4937125"/>
          </a:xfrm>
        </p:spPr>
        <p:txBody>
          <a:bodyPr/>
          <a:lstStyle/>
          <a:p>
            <a:r>
              <a:rPr lang="en-US" altLang="en-US" dirty="0" smtClean="0"/>
              <a:t>For example, 1 inch on a map may equal 10 miles in the real world. </a:t>
            </a:r>
          </a:p>
          <a:p>
            <a:pPr lvl="1"/>
            <a:r>
              <a:rPr lang="en-US" altLang="en-US" dirty="0" smtClean="0"/>
              <a:t>That scale might be written as 1 inch = 10 miles. </a:t>
            </a:r>
          </a:p>
          <a:p>
            <a:r>
              <a:rPr lang="en-US" altLang="en-US" dirty="0" smtClean="0"/>
              <a:t>Sometimes, scale is indicated as a fraction. </a:t>
            </a:r>
          </a:p>
          <a:p>
            <a:pPr lvl="1"/>
            <a:r>
              <a:rPr lang="en-US" altLang="en-US" dirty="0" smtClean="0"/>
              <a:t>“1/10 miles” or “1:10 miles” means 1 inch on the map equals 10 miles in the real world. </a:t>
            </a:r>
          </a:p>
          <a:p>
            <a:endParaRPr lang="en-US" altLang="en-US" dirty="0" smtClean="0"/>
          </a:p>
        </p:txBody>
      </p:sp>
      <p:pic>
        <p:nvPicPr>
          <p:cNvPr id="13316" name="Picture 2" descr="http://mulibraries.missouri.edu/staff/catalogdept/catimages/MapSca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977922"/>
            <a:ext cx="4158930" cy="228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5096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THIS IS THE TRICKY PART</a:t>
            </a:r>
          </a:p>
        </p:txBody>
      </p:sp>
      <p:sp>
        <p:nvSpPr>
          <p:cNvPr id="14339" name="Content Placeholder 2"/>
          <p:cNvSpPr>
            <a:spLocks noGrp="1"/>
          </p:cNvSpPr>
          <p:nvPr>
            <p:ph idx="1"/>
          </p:nvPr>
        </p:nvSpPr>
        <p:spPr>
          <a:xfrm>
            <a:off x="1981200" y="1219201"/>
            <a:ext cx="8229600" cy="4937125"/>
          </a:xfrm>
        </p:spPr>
        <p:txBody>
          <a:bodyPr>
            <a:normAutofit fontScale="92500"/>
          </a:bodyPr>
          <a:lstStyle/>
          <a:p>
            <a:r>
              <a:rPr lang="en-US" altLang="en-US" sz="4400" dirty="0" smtClean="0"/>
              <a:t>Counterintuitive part of mapping: </a:t>
            </a:r>
          </a:p>
          <a:p>
            <a:pPr>
              <a:buFont typeface="Wingdings 3" panose="05040102010807070707" pitchFamily="18" charset="2"/>
              <a:buNone/>
            </a:pPr>
            <a:r>
              <a:rPr lang="en-US" altLang="en-US" sz="4400" b="1" dirty="0" smtClean="0"/>
              <a:t>	“LARGE” OR “SMALL” scale.</a:t>
            </a:r>
            <a:endParaRPr lang="en-US" altLang="en-US" sz="4400" dirty="0" smtClean="0"/>
          </a:p>
          <a:p>
            <a:pPr lvl="1"/>
            <a:r>
              <a:rPr lang="en-US" altLang="en-US" sz="4000" dirty="0" smtClean="0"/>
              <a:t>The more “zoomed in” the map is on an area, the larger its map scale is.</a:t>
            </a:r>
          </a:p>
          <a:p>
            <a:pPr lvl="2"/>
            <a:r>
              <a:rPr lang="en-US" altLang="en-US" sz="3600" dirty="0" smtClean="0"/>
              <a:t>large-scale map depicts a smaller area</a:t>
            </a:r>
          </a:p>
          <a:p>
            <a:pPr lvl="1"/>
            <a:r>
              <a:rPr lang="en-US" altLang="en-US" sz="4000" dirty="0" smtClean="0"/>
              <a:t>The less “zoomed in” the map is on an area, the smaller is its scale.</a:t>
            </a:r>
          </a:p>
          <a:p>
            <a:pPr lvl="2"/>
            <a:r>
              <a:rPr lang="en-US" altLang="en-US" sz="3600" dirty="0" smtClean="0"/>
              <a:t>Small-scale map depicts a larger area</a:t>
            </a:r>
          </a:p>
          <a:p>
            <a:endParaRPr lang="en-US" altLang="en-US" dirty="0" smtClean="0"/>
          </a:p>
        </p:txBody>
      </p:sp>
    </p:spTree>
    <p:extLst>
      <p:ext uri="{BB962C8B-B14F-4D97-AF65-F5344CB8AC3E}">
        <p14:creationId xmlns:p14="http://schemas.microsoft.com/office/powerpoint/2010/main" val="1998021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altLang="en-US" smtClean="0"/>
          </a:p>
        </p:txBody>
      </p:sp>
      <p:sp>
        <p:nvSpPr>
          <p:cNvPr id="15363" name="Content Placeholder 2"/>
          <p:cNvSpPr>
            <a:spLocks noGrp="1"/>
          </p:cNvSpPr>
          <p:nvPr>
            <p:ph sz="quarter" idx="1"/>
          </p:nvPr>
        </p:nvSpPr>
        <p:spPr>
          <a:xfrm>
            <a:off x="1981200" y="1219201"/>
            <a:ext cx="8229600" cy="4937125"/>
          </a:xfrm>
        </p:spPr>
        <p:txBody>
          <a:bodyPr/>
          <a:lstStyle/>
          <a:p>
            <a:endParaRPr lang="en-US" altLang="en-US" smtClean="0"/>
          </a:p>
        </p:txBody>
      </p:sp>
      <p:pic>
        <p:nvPicPr>
          <p:cNvPr id="15364" name="Picture 2" descr="http://krygier.owu.edu/krygier_html/geog_222/geog_222_lo/geog_222_lo04_gr/sc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6960" y="0"/>
            <a:ext cx="67818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2848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layout 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2438"/>
            <a:ext cx="11567160" cy="776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8"/>
          <p:cNvSpPr txBox="1">
            <a:spLocks noChangeArrowheads="1"/>
          </p:cNvSpPr>
          <p:nvPr/>
        </p:nvSpPr>
        <p:spPr bwMode="auto">
          <a:xfrm>
            <a:off x="7848600" y="1752601"/>
            <a:ext cx="2438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Empire Regular" pitchFamily="82" charset="0"/>
                <a:cs typeface="Arial" panose="020B0604020202020204" pitchFamily="34" charset="0"/>
              </a:defRPr>
            </a:lvl1pPr>
            <a:lvl2pPr marL="742950" indent="-285750">
              <a:defRPr>
                <a:solidFill>
                  <a:schemeClr val="tx1"/>
                </a:solidFill>
                <a:latin typeface="Empire Regular" pitchFamily="82" charset="0"/>
                <a:cs typeface="Arial" panose="020B0604020202020204" pitchFamily="34" charset="0"/>
              </a:defRPr>
            </a:lvl2pPr>
            <a:lvl3pPr marL="1143000" indent="-228600">
              <a:defRPr>
                <a:solidFill>
                  <a:schemeClr val="tx1"/>
                </a:solidFill>
                <a:latin typeface="Empire Regular" pitchFamily="82" charset="0"/>
                <a:cs typeface="Arial" panose="020B0604020202020204" pitchFamily="34" charset="0"/>
              </a:defRPr>
            </a:lvl3pPr>
            <a:lvl4pPr marL="1600200" indent="-228600">
              <a:defRPr>
                <a:solidFill>
                  <a:schemeClr val="tx1"/>
                </a:solidFill>
                <a:latin typeface="Empire Regular" pitchFamily="82" charset="0"/>
                <a:cs typeface="Arial" panose="020B0604020202020204" pitchFamily="34" charset="0"/>
              </a:defRPr>
            </a:lvl4pPr>
            <a:lvl5pPr marL="2057400" indent="-228600">
              <a:defRPr>
                <a:solidFill>
                  <a:schemeClr val="tx1"/>
                </a:solidFill>
                <a:latin typeface="Empire Regular" pitchFamily="8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9pPr>
          </a:lstStyle>
          <a:p>
            <a:pPr eaLnBrk="1" hangingPunct="1">
              <a:spcBef>
                <a:spcPct val="50000"/>
              </a:spcBef>
            </a:pPr>
            <a:r>
              <a:rPr lang="en-US" altLang="en-US">
                <a:latin typeface="Verdana" panose="020B0604030504040204" pitchFamily="34" charset="0"/>
              </a:rPr>
              <a:t>This map shows the total number of African-Americans per state.  Examine Georgia.</a:t>
            </a:r>
          </a:p>
        </p:txBody>
      </p:sp>
    </p:spTree>
    <p:extLst>
      <p:ext uri="{BB962C8B-B14F-4D97-AF65-F5344CB8AC3E}">
        <p14:creationId xmlns:p14="http://schemas.microsoft.com/office/powerpoint/2010/main" val="4197720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layou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2" y="-452438"/>
            <a:ext cx="10048876" cy="776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5"/>
          <p:cNvSpPr txBox="1">
            <a:spLocks noChangeArrowheads="1"/>
          </p:cNvSpPr>
          <p:nvPr/>
        </p:nvSpPr>
        <p:spPr bwMode="auto">
          <a:xfrm>
            <a:off x="7239000" y="1447801"/>
            <a:ext cx="28956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Empire Regular" pitchFamily="82" charset="0"/>
                <a:cs typeface="Arial" panose="020B0604020202020204" pitchFamily="34" charset="0"/>
              </a:defRPr>
            </a:lvl1pPr>
            <a:lvl2pPr marL="742950" indent="-285750">
              <a:defRPr>
                <a:solidFill>
                  <a:schemeClr val="tx1"/>
                </a:solidFill>
                <a:latin typeface="Empire Regular" pitchFamily="82" charset="0"/>
                <a:cs typeface="Arial" panose="020B0604020202020204" pitchFamily="34" charset="0"/>
              </a:defRPr>
            </a:lvl2pPr>
            <a:lvl3pPr marL="1143000" indent="-228600">
              <a:defRPr>
                <a:solidFill>
                  <a:schemeClr val="tx1"/>
                </a:solidFill>
                <a:latin typeface="Empire Regular" pitchFamily="82" charset="0"/>
                <a:cs typeface="Arial" panose="020B0604020202020204" pitchFamily="34" charset="0"/>
              </a:defRPr>
            </a:lvl3pPr>
            <a:lvl4pPr marL="1600200" indent="-228600">
              <a:defRPr>
                <a:solidFill>
                  <a:schemeClr val="tx1"/>
                </a:solidFill>
                <a:latin typeface="Empire Regular" pitchFamily="82" charset="0"/>
                <a:cs typeface="Arial" panose="020B0604020202020204" pitchFamily="34" charset="0"/>
              </a:defRPr>
            </a:lvl4pPr>
            <a:lvl5pPr marL="2057400" indent="-228600">
              <a:defRPr>
                <a:solidFill>
                  <a:schemeClr val="tx1"/>
                </a:solidFill>
                <a:latin typeface="Empire Regular" pitchFamily="8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9pPr>
          </a:lstStyle>
          <a:p>
            <a:pPr eaLnBrk="1" hangingPunct="1">
              <a:spcBef>
                <a:spcPct val="50000"/>
              </a:spcBef>
            </a:pPr>
            <a:r>
              <a:rPr lang="en-US" altLang="en-US">
                <a:latin typeface="Verdana" panose="020B0604030504040204" pitchFamily="34" charset="0"/>
              </a:rPr>
              <a:t>In the previous slide, Georgia had one of the highest number of African-Americans, but a closer look tells a different picture.  The dark red is the Atlanta metropolitan area.</a:t>
            </a:r>
          </a:p>
        </p:txBody>
      </p:sp>
    </p:spTree>
    <p:extLst>
      <p:ext uri="{BB962C8B-B14F-4D97-AF65-F5344CB8AC3E}">
        <p14:creationId xmlns:p14="http://schemas.microsoft.com/office/powerpoint/2010/main" val="4976474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atlanta met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82588"/>
            <a:ext cx="8382000" cy="647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5"/>
          <p:cNvSpPr txBox="1">
            <a:spLocks noChangeArrowheads="1"/>
          </p:cNvSpPr>
          <p:nvPr/>
        </p:nvSpPr>
        <p:spPr bwMode="auto">
          <a:xfrm>
            <a:off x="7848600" y="1371600"/>
            <a:ext cx="25146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Empire Regular" pitchFamily="82" charset="0"/>
                <a:cs typeface="Arial" panose="020B0604020202020204" pitchFamily="34" charset="0"/>
              </a:defRPr>
            </a:lvl1pPr>
            <a:lvl2pPr marL="742950" indent="-285750">
              <a:defRPr>
                <a:solidFill>
                  <a:schemeClr val="tx1"/>
                </a:solidFill>
                <a:latin typeface="Empire Regular" pitchFamily="82" charset="0"/>
                <a:cs typeface="Arial" panose="020B0604020202020204" pitchFamily="34" charset="0"/>
              </a:defRPr>
            </a:lvl2pPr>
            <a:lvl3pPr marL="1143000" indent="-228600">
              <a:defRPr>
                <a:solidFill>
                  <a:schemeClr val="tx1"/>
                </a:solidFill>
                <a:latin typeface="Empire Regular" pitchFamily="82" charset="0"/>
                <a:cs typeface="Arial" panose="020B0604020202020204" pitchFamily="34" charset="0"/>
              </a:defRPr>
            </a:lvl3pPr>
            <a:lvl4pPr marL="1600200" indent="-228600">
              <a:defRPr>
                <a:solidFill>
                  <a:schemeClr val="tx1"/>
                </a:solidFill>
                <a:latin typeface="Empire Regular" pitchFamily="82" charset="0"/>
                <a:cs typeface="Arial" panose="020B0604020202020204" pitchFamily="34" charset="0"/>
              </a:defRPr>
            </a:lvl4pPr>
            <a:lvl5pPr marL="2057400" indent="-228600">
              <a:defRPr>
                <a:solidFill>
                  <a:schemeClr val="tx1"/>
                </a:solidFill>
                <a:latin typeface="Empire Regular" pitchFamily="8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9pPr>
          </a:lstStyle>
          <a:p>
            <a:pPr eaLnBrk="1" hangingPunct="1">
              <a:spcBef>
                <a:spcPct val="50000"/>
              </a:spcBef>
            </a:pPr>
            <a:r>
              <a:rPr lang="en-US" altLang="en-US">
                <a:latin typeface="Verdana" panose="020B0604030504040204" pitchFamily="34" charset="0"/>
              </a:rPr>
              <a:t>Using Census Tracts of the Atlanta Metropolitan Area, a different scale gives different results.</a:t>
            </a:r>
          </a:p>
        </p:txBody>
      </p:sp>
    </p:spTree>
    <p:extLst>
      <p:ext uri="{BB962C8B-B14F-4D97-AF65-F5344CB8AC3E}">
        <p14:creationId xmlns:p14="http://schemas.microsoft.com/office/powerpoint/2010/main" val="21271786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layout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2" y="-452438"/>
            <a:ext cx="10048876" cy="776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2753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a:t>
            </a:r>
            <a:endParaRPr lang="en-US" dirty="0"/>
          </a:p>
        </p:txBody>
      </p:sp>
      <p:sp>
        <p:nvSpPr>
          <p:cNvPr id="3" name="Content Placeholder 2"/>
          <p:cNvSpPr>
            <a:spLocks noGrp="1"/>
          </p:cNvSpPr>
          <p:nvPr>
            <p:ph idx="1"/>
          </p:nvPr>
        </p:nvSpPr>
        <p:spPr>
          <a:xfrm>
            <a:off x="315366" y="1799868"/>
            <a:ext cx="5433358" cy="4351338"/>
          </a:xfrm>
        </p:spPr>
        <p:txBody>
          <a:bodyPr/>
          <a:lstStyle/>
          <a:p>
            <a:r>
              <a:rPr lang="en-US" dirty="0"/>
              <a:t>Share an activity </a:t>
            </a:r>
            <a:r>
              <a:rPr lang="en-US" dirty="0" smtClean="0"/>
              <a:t>in common</a:t>
            </a:r>
            <a:endParaRPr lang="en-US" dirty="0"/>
          </a:p>
          <a:p>
            <a:pPr marL="0" indent="0">
              <a:buNone/>
            </a:pPr>
            <a:r>
              <a:rPr lang="en-US" dirty="0" smtClean="0"/>
              <a:t>	• Transportation system</a:t>
            </a:r>
            <a:endParaRPr lang="en-US" dirty="0"/>
          </a:p>
          <a:p>
            <a:pPr marL="0" indent="0">
              <a:buNone/>
            </a:pPr>
            <a:r>
              <a:rPr lang="en-US" dirty="0" smtClean="0"/>
              <a:t>	• </a:t>
            </a:r>
            <a:r>
              <a:rPr lang="en-US" dirty="0"/>
              <a:t>Education District</a:t>
            </a:r>
          </a:p>
          <a:p>
            <a:pPr marL="0" indent="0">
              <a:buNone/>
            </a:pPr>
            <a:r>
              <a:rPr lang="en-US" dirty="0" smtClean="0"/>
              <a:t>	• </a:t>
            </a:r>
            <a:r>
              <a:rPr lang="en-US" dirty="0"/>
              <a:t>All the capitals </a:t>
            </a:r>
            <a:r>
              <a:rPr lang="en-US" dirty="0" smtClean="0"/>
              <a:t>of the U.S </a:t>
            </a:r>
            <a:endParaRPr lang="en-US" dirty="0"/>
          </a:p>
        </p:txBody>
      </p:sp>
      <p:pic>
        <p:nvPicPr>
          <p:cNvPr id="1026" name="Picture 2" descr="http://1.bp.blogspot.com/_E8lNHvJCm-Y/S_Z7pTZTfhI/AAAAAAAAADo/BJ9hKMNPY3k/s1600/NYC+school+district+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8724" y="1027906"/>
            <a:ext cx="6443276" cy="4984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8053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5"/>
          <p:cNvSpPr>
            <a:spLocks noChangeArrowheads="1" noChangeShapeType="1" noTextEdit="1"/>
          </p:cNvSpPr>
          <p:nvPr/>
        </p:nvSpPr>
        <p:spPr bwMode="auto">
          <a:xfrm>
            <a:off x="2971800" y="838200"/>
            <a:ext cx="6705600" cy="3048000"/>
          </a:xfrm>
          <a:prstGeom prst="rect">
            <a:avLst/>
          </a:prstGeom>
        </p:spPr>
        <p:txBody>
          <a:bodyPr wrap="none" fromWordArt="1">
            <a:prstTxWarp prst="textPlain">
              <a:avLst>
                <a:gd name="adj" fmla="val 50000"/>
              </a:avLst>
            </a:prstTxWarp>
          </a:bodyPr>
          <a:lstStyle/>
          <a:p>
            <a:pPr algn="ctr"/>
            <a:r>
              <a:rPr lang="en-US" sz="5400" b="1" kern="10">
                <a:ln w="9525">
                  <a:solidFill>
                    <a:srgbClr val="000000"/>
                  </a:solidFill>
                  <a:round/>
                  <a:headEnd/>
                  <a:tailEnd/>
                </a:ln>
                <a:solidFill>
                  <a:schemeClr val="folHlink"/>
                </a:solidFill>
                <a:latin typeface="Arial Black" panose="020B0A04020102020204" pitchFamily="34" charset="0"/>
              </a:rPr>
              <a:t>Manipulating </a:t>
            </a:r>
          </a:p>
          <a:p>
            <a:pPr algn="ctr"/>
            <a:r>
              <a:rPr lang="en-US" sz="5400" b="1" kern="10">
                <a:ln w="9525">
                  <a:solidFill>
                    <a:srgbClr val="000000"/>
                  </a:solidFill>
                  <a:round/>
                  <a:headEnd/>
                  <a:tailEnd/>
                </a:ln>
                <a:solidFill>
                  <a:schemeClr val="folHlink"/>
                </a:solidFill>
                <a:latin typeface="Arial Black" panose="020B0A04020102020204" pitchFamily="34" charset="0"/>
              </a:rPr>
              <a:t>Data</a:t>
            </a:r>
          </a:p>
        </p:txBody>
      </p:sp>
      <p:sp>
        <p:nvSpPr>
          <p:cNvPr id="21507" name="Text Box 6"/>
          <p:cNvSpPr txBox="1">
            <a:spLocks noChangeArrowheads="1"/>
          </p:cNvSpPr>
          <p:nvPr/>
        </p:nvSpPr>
        <p:spPr bwMode="auto">
          <a:xfrm>
            <a:off x="2514600" y="4495800"/>
            <a:ext cx="7162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Empire Regular" pitchFamily="82" charset="0"/>
                <a:cs typeface="Arial" panose="020B0604020202020204" pitchFamily="34" charset="0"/>
              </a:defRPr>
            </a:lvl1pPr>
            <a:lvl2pPr marL="742950" indent="-285750">
              <a:defRPr>
                <a:solidFill>
                  <a:schemeClr val="tx1"/>
                </a:solidFill>
                <a:latin typeface="Empire Regular" pitchFamily="82" charset="0"/>
                <a:cs typeface="Arial" panose="020B0604020202020204" pitchFamily="34" charset="0"/>
              </a:defRPr>
            </a:lvl2pPr>
            <a:lvl3pPr marL="1143000" indent="-228600">
              <a:defRPr>
                <a:solidFill>
                  <a:schemeClr val="tx1"/>
                </a:solidFill>
                <a:latin typeface="Empire Regular" pitchFamily="82" charset="0"/>
                <a:cs typeface="Arial" panose="020B0604020202020204" pitchFamily="34" charset="0"/>
              </a:defRPr>
            </a:lvl3pPr>
            <a:lvl4pPr marL="1600200" indent="-228600">
              <a:defRPr>
                <a:solidFill>
                  <a:schemeClr val="tx1"/>
                </a:solidFill>
                <a:latin typeface="Empire Regular" pitchFamily="82" charset="0"/>
                <a:cs typeface="Arial" panose="020B0604020202020204" pitchFamily="34" charset="0"/>
              </a:defRPr>
            </a:lvl4pPr>
            <a:lvl5pPr marL="2057400" indent="-228600">
              <a:defRPr>
                <a:solidFill>
                  <a:schemeClr val="tx1"/>
                </a:solidFill>
                <a:latin typeface="Empire Regular" pitchFamily="8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9pPr>
          </a:lstStyle>
          <a:p>
            <a:pPr eaLnBrk="1" hangingPunct="1">
              <a:spcBef>
                <a:spcPct val="50000"/>
              </a:spcBef>
            </a:pPr>
            <a:r>
              <a:rPr lang="en-US" altLang="en-US">
                <a:latin typeface="Verdana" panose="020B0604030504040204" pitchFamily="34" charset="0"/>
              </a:rPr>
              <a:t>Data may also distort desired results.  The following slides show how population of a particular cohort may be misleading.</a:t>
            </a:r>
          </a:p>
        </p:txBody>
      </p:sp>
    </p:spTree>
    <p:extLst>
      <p:ext uri="{BB962C8B-B14F-4D97-AF65-F5344CB8AC3E}">
        <p14:creationId xmlns:p14="http://schemas.microsoft.com/office/powerpoint/2010/main" val="40406833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layou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2" y="-452438"/>
            <a:ext cx="10048876" cy="776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5"/>
          <p:cNvSpPr txBox="1">
            <a:spLocks noChangeArrowheads="1"/>
          </p:cNvSpPr>
          <p:nvPr/>
        </p:nvSpPr>
        <p:spPr bwMode="auto">
          <a:xfrm>
            <a:off x="7772400" y="1600200"/>
            <a:ext cx="2438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Empire Regular" pitchFamily="82" charset="0"/>
                <a:cs typeface="Arial" panose="020B0604020202020204" pitchFamily="34" charset="0"/>
              </a:defRPr>
            </a:lvl1pPr>
            <a:lvl2pPr marL="742950" indent="-285750">
              <a:defRPr>
                <a:solidFill>
                  <a:schemeClr val="tx1"/>
                </a:solidFill>
                <a:latin typeface="Empire Regular" pitchFamily="82" charset="0"/>
                <a:cs typeface="Arial" panose="020B0604020202020204" pitchFamily="34" charset="0"/>
              </a:defRPr>
            </a:lvl2pPr>
            <a:lvl3pPr marL="1143000" indent="-228600">
              <a:defRPr>
                <a:solidFill>
                  <a:schemeClr val="tx1"/>
                </a:solidFill>
                <a:latin typeface="Empire Regular" pitchFamily="82" charset="0"/>
                <a:cs typeface="Arial" panose="020B0604020202020204" pitchFamily="34" charset="0"/>
              </a:defRPr>
            </a:lvl3pPr>
            <a:lvl4pPr marL="1600200" indent="-228600">
              <a:defRPr>
                <a:solidFill>
                  <a:schemeClr val="tx1"/>
                </a:solidFill>
                <a:latin typeface="Empire Regular" pitchFamily="82" charset="0"/>
                <a:cs typeface="Arial" panose="020B0604020202020204" pitchFamily="34" charset="0"/>
              </a:defRPr>
            </a:lvl4pPr>
            <a:lvl5pPr marL="2057400" indent="-228600">
              <a:defRPr>
                <a:solidFill>
                  <a:schemeClr val="tx1"/>
                </a:solidFill>
                <a:latin typeface="Empire Regular" pitchFamily="8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9pPr>
          </a:lstStyle>
          <a:p>
            <a:pPr eaLnBrk="1" hangingPunct="1">
              <a:spcBef>
                <a:spcPct val="50000"/>
              </a:spcBef>
            </a:pPr>
            <a:r>
              <a:rPr lang="en-US" altLang="en-US">
                <a:latin typeface="Verdana" panose="020B0604030504040204" pitchFamily="34" charset="0"/>
              </a:rPr>
              <a:t>This map shows the </a:t>
            </a:r>
            <a:r>
              <a:rPr lang="en-US" altLang="en-US" b="1" i="1">
                <a:latin typeface="Verdana" panose="020B0604030504040204" pitchFamily="34" charset="0"/>
              </a:rPr>
              <a:t>percentage </a:t>
            </a:r>
            <a:r>
              <a:rPr lang="en-US" altLang="en-US">
                <a:latin typeface="Verdana" panose="020B0604030504040204" pitchFamily="34" charset="0"/>
              </a:rPr>
              <a:t>of African-Americans living within counties across the US.</a:t>
            </a:r>
          </a:p>
        </p:txBody>
      </p:sp>
    </p:spTree>
    <p:extLst>
      <p:ext uri="{BB962C8B-B14F-4D97-AF65-F5344CB8AC3E}">
        <p14:creationId xmlns:p14="http://schemas.microsoft.com/office/powerpoint/2010/main" val="27510081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layou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2" y="-452438"/>
            <a:ext cx="10048876" cy="776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5"/>
          <p:cNvSpPr txBox="1">
            <a:spLocks noChangeArrowheads="1"/>
          </p:cNvSpPr>
          <p:nvPr/>
        </p:nvSpPr>
        <p:spPr bwMode="auto">
          <a:xfrm>
            <a:off x="7848600" y="1600200"/>
            <a:ext cx="22098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Empire Regular" pitchFamily="82" charset="0"/>
                <a:cs typeface="Arial" panose="020B0604020202020204" pitchFamily="34" charset="0"/>
              </a:defRPr>
            </a:lvl1pPr>
            <a:lvl2pPr marL="742950" indent="-285750">
              <a:defRPr>
                <a:solidFill>
                  <a:schemeClr val="tx1"/>
                </a:solidFill>
                <a:latin typeface="Empire Regular" pitchFamily="82" charset="0"/>
                <a:cs typeface="Arial" panose="020B0604020202020204" pitchFamily="34" charset="0"/>
              </a:defRPr>
            </a:lvl2pPr>
            <a:lvl3pPr marL="1143000" indent="-228600">
              <a:defRPr>
                <a:solidFill>
                  <a:schemeClr val="tx1"/>
                </a:solidFill>
                <a:latin typeface="Empire Regular" pitchFamily="82" charset="0"/>
                <a:cs typeface="Arial" panose="020B0604020202020204" pitchFamily="34" charset="0"/>
              </a:defRPr>
            </a:lvl3pPr>
            <a:lvl4pPr marL="1600200" indent="-228600">
              <a:defRPr>
                <a:solidFill>
                  <a:schemeClr val="tx1"/>
                </a:solidFill>
                <a:latin typeface="Empire Regular" pitchFamily="82" charset="0"/>
                <a:cs typeface="Arial" panose="020B0604020202020204" pitchFamily="34" charset="0"/>
              </a:defRPr>
            </a:lvl4pPr>
            <a:lvl5pPr marL="2057400" indent="-228600">
              <a:defRPr>
                <a:solidFill>
                  <a:schemeClr val="tx1"/>
                </a:solidFill>
                <a:latin typeface="Empire Regular" pitchFamily="8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9pPr>
          </a:lstStyle>
          <a:p>
            <a:pPr eaLnBrk="1" hangingPunct="1">
              <a:spcBef>
                <a:spcPct val="50000"/>
              </a:spcBef>
            </a:pPr>
            <a:r>
              <a:rPr lang="en-US" altLang="en-US">
                <a:latin typeface="Verdana" panose="020B0604030504040204" pitchFamily="34" charset="0"/>
              </a:rPr>
              <a:t>This map shows the </a:t>
            </a:r>
            <a:r>
              <a:rPr lang="en-US" altLang="en-US" b="1" i="1">
                <a:latin typeface="Verdana" panose="020B0604030504040204" pitchFamily="34" charset="0"/>
              </a:rPr>
              <a:t>total number </a:t>
            </a:r>
            <a:r>
              <a:rPr lang="en-US" altLang="en-US">
                <a:latin typeface="Verdana" panose="020B0604030504040204" pitchFamily="34" charset="0"/>
              </a:rPr>
              <a:t>of African-Americans living in each county across the US.</a:t>
            </a:r>
          </a:p>
        </p:txBody>
      </p:sp>
    </p:spTree>
    <p:extLst>
      <p:ext uri="{BB962C8B-B14F-4D97-AF65-F5344CB8AC3E}">
        <p14:creationId xmlns:p14="http://schemas.microsoft.com/office/powerpoint/2010/main" val="2461018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new york coun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9829800" cy="759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6"/>
          <p:cNvSpPr txBox="1">
            <a:spLocks noChangeArrowheads="1"/>
          </p:cNvSpPr>
          <p:nvPr/>
        </p:nvSpPr>
        <p:spPr bwMode="auto">
          <a:xfrm>
            <a:off x="6248400" y="2819401"/>
            <a:ext cx="40386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Empire Regular" pitchFamily="82" charset="0"/>
                <a:cs typeface="Arial" panose="020B0604020202020204" pitchFamily="34" charset="0"/>
              </a:defRPr>
            </a:lvl1pPr>
            <a:lvl2pPr marL="742950" indent="-285750">
              <a:defRPr>
                <a:solidFill>
                  <a:schemeClr val="tx1"/>
                </a:solidFill>
                <a:latin typeface="Empire Regular" pitchFamily="82" charset="0"/>
                <a:cs typeface="Arial" panose="020B0604020202020204" pitchFamily="34" charset="0"/>
              </a:defRPr>
            </a:lvl2pPr>
            <a:lvl3pPr marL="1143000" indent="-228600">
              <a:defRPr>
                <a:solidFill>
                  <a:schemeClr val="tx1"/>
                </a:solidFill>
                <a:latin typeface="Empire Regular" pitchFamily="82" charset="0"/>
                <a:cs typeface="Arial" panose="020B0604020202020204" pitchFamily="34" charset="0"/>
              </a:defRPr>
            </a:lvl3pPr>
            <a:lvl4pPr marL="1600200" indent="-228600">
              <a:defRPr>
                <a:solidFill>
                  <a:schemeClr val="tx1"/>
                </a:solidFill>
                <a:latin typeface="Empire Regular" pitchFamily="82" charset="0"/>
                <a:cs typeface="Arial" panose="020B0604020202020204" pitchFamily="34" charset="0"/>
              </a:defRPr>
            </a:lvl4pPr>
            <a:lvl5pPr marL="2057400" indent="-228600">
              <a:defRPr>
                <a:solidFill>
                  <a:schemeClr val="tx1"/>
                </a:solidFill>
                <a:latin typeface="Empire Regular" pitchFamily="8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9pPr>
          </a:lstStyle>
          <a:p>
            <a:pPr eaLnBrk="1" hangingPunct="1">
              <a:spcBef>
                <a:spcPct val="50000"/>
              </a:spcBef>
            </a:pPr>
            <a:r>
              <a:rPr lang="en-US" altLang="en-US">
                <a:latin typeface="Verdana" panose="020B0604030504040204" pitchFamily="34" charset="0"/>
              </a:rPr>
              <a:t>These four New York counties (New York, Kings, Queens, and Bronx) have a combined African-American population of 2,121,882 and outnumbers the total number of African-Americans in the entire state of Texas 2,021,632</a:t>
            </a:r>
          </a:p>
        </p:txBody>
      </p:sp>
    </p:spTree>
    <p:extLst>
      <p:ext uri="{BB962C8B-B14F-4D97-AF65-F5344CB8AC3E}">
        <p14:creationId xmlns:p14="http://schemas.microsoft.com/office/powerpoint/2010/main" val="294004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Vernacular/Perceptual</a:t>
            </a:r>
            <a:endParaRPr lang="en-US" dirty="0"/>
          </a:p>
        </p:txBody>
      </p:sp>
      <p:sp>
        <p:nvSpPr>
          <p:cNvPr id="3" name="Content Placeholder 2"/>
          <p:cNvSpPr>
            <a:spLocks noGrp="1"/>
          </p:cNvSpPr>
          <p:nvPr>
            <p:ph idx="1"/>
          </p:nvPr>
        </p:nvSpPr>
        <p:spPr/>
        <p:txBody>
          <a:bodyPr/>
          <a:lstStyle/>
          <a:p>
            <a:r>
              <a:rPr lang="en-US" dirty="0"/>
              <a:t>Mental map</a:t>
            </a:r>
          </a:p>
          <a:p>
            <a:pPr marL="0" indent="0">
              <a:buNone/>
            </a:pPr>
            <a:r>
              <a:rPr lang="en-US" dirty="0"/>
              <a:t>	</a:t>
            </a:r>
            <a:r>
              <a:rPr lang="en-US" dirty="0" smtClean="0"/>
              <a:t>• </a:t>
            </a:r>
            <a:r>
              <a:rPr lang="en-US" dirty="0"/>
              <a:t>Bible belt</a:t>
            </a:r>
          </a:p>
          <a:p>
            <a:pPr marL="0" indent="0">
              <a:buNone/>
            </a:pPr>
            <a:r>
              <a:rPr lang="en-US" dirty="0" smtClean="0"/>
              <a:t>	• </a:t>
            </a:r>
            <a:r>
              <a:rPr lang="en-US" dirty="0"/>
              <a:t>Chinatown</a:t>
            </a:r>
          </a:p>
          <a:p>
            <a:pPr marL="0" indent="0">
              <a:buNone/>
            </a:pPr>
            <a:r>
              <a:rPr lang="en-US" dirty="0" smtClean="0"/>
              <a:t>	• </a:t>
            </a:r>
            <a:r>
              <a:rPr lang="en-US" dirty="0"/>
              <a:t>Wine Country</a:t>
            </a:r>
          </a:p>
        </p:txBody>
      </p:sp>
      <p:pic>
        <p:nvPicPr>
          <p:cNvPr id="5" name="Picture 4"/>
          <p:cNvPicPr>
            <a:picLocks noChangeAspect="1"/>
          </p:cNvPicPr>
          <p:nvPr/>
        </p:nvPicPr>
        <p:blipFill>
          <a:blip r:embed="rId2"/>
          <a:stretch>
            <a:fillRect/>
          </a:stretch>
        </p:blipFill>
        <p:spPr>
          <a:xfrm>
            <a:off x="6034415" y="0"/>
            <a:ext cx="6051603" cy="4245154"/>
          </a:xfrm>
          <a:prstGeom prst="rect">
            <a:avLst/>
          </a:prstGeom>
        </p:spPr>
      </p:pic>
      <p:pic>
        <p:nvPicPr>
          <p:cNvPr id="31748" name="Picture 4" descr="http://s3.amazonaws.com/movotoblog/2013/11/jersey/maps-of-new-jersey/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3784" y="3467100"/>
            <a:ext cx="5591175"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495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4"/>
          <p:cNvSpPr>
            <a:spLocks noChangeArrowheads="1" noChangeShapeType="1" noTextEdit="1"/>
          </p:cNvSpPr>
          <p:nvPr/>
        </p:nvSpPr>
        <p:spPr bwMode="auto">
          <a:xfrm>
            <a:off x="2590801" y="1600200"/>
            <a:ext cx="7458075" cy="2971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folHlink"/>
                </a:solidFill>
                <a:latin typeface="Arial Black" panose="020B0A04020102020204" pitchFamily="34" charset="0"/>
              </a:rPr>
              <a:t>Map Projections and </a:t>
            </a:r>
          </a:p>
          <a:p>
            <a:pPr algn="ctr"/>
            <a:r>
              <a:rPr lang="en-US" sz="3600" kern="10">
                <a:ln w="9525">
                  <a:solidFill>
                    <a:srgbClr val="000000"/>
                  </a:solidFill>
                  <a:round/>
                  <a:headEnd/>
                  <a:tailEnd/>
                </a:ln>
                <a:solidFill>
                  <a:schemeClr val="folHlink"/>
                </a:solidFill>
                <a:latin typeface="Arial Black" panose="020B0A04020102020204" pitchFamily="34" charset="0"/>
              </a:rPr>
              <a:t>Map Scale</a:t>
            </a:r>
          </a:p>
        </p:txBody>
      </p:sp>
    </p:spTree>
    <p:extLst>
      <p:ext uri="{BB962C8B-B14F-4D97-AF65-F5344CB8AC3E}">
        <p14:creationId xmlns:p14="http://schemas.microsoft.com/office/powerpoint/2010/main" val="741853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4"/>
          <p:cNvSpPr>
            <a:spLocks noChangeArrowheads="1" noChangeShapeType="1" noTextEdit="1"/>
          </p:cNvSpPr>
          <p:nvPr/>
        </p:nvSpPr>
        <p:spPr bwMode="auto">
          <a:xfrm>
            <a:off x="2362200" y="259080"/>
            <a:ext cx="7315200" cy="1905000"/>
          </a:xfrm>
          <a:prstGeom prst="rect">
            <a:avLst/>
          </a:prstGeom>
        </p:spPr>
        <p:txBody>
          <a:bodyPr wrap="none" fromWordArt="1">
            <a:prstTxWarp prst="textPlain">
              <a:avLst>
                <a:gd name="adj" fmla="val 50000"/>
              </a:avLst>
            </a:prstTxWarp>
          </a:bodyPr>
          <a:lstStyle/>
          <a:p>
            <a:pPr algn="ctr"/>
            <a:r>
              <a:rPr lang="en-US" sz="5400" kern="10" dirty="0">
                <a:ln w="0"/>
                <a:effectLst>
                  <a:outerShdw blurRad="38100" dist="19050" dir="2700000" algn="tl" rotWithShape="0">
                    <a:schemeClr val="dk1">
                      <a:alpha val="40000"/>
                    </a:schemeClr>
                  </a:outerShdw>
                </a:effectLst>
                <a:latin typeface="Arial Black" panose="020B0A04020102020204" pitchFamily="34" charset="0"/>
              </a:rPr>
              <a:t>All Maps Lie....</a:t>
            </a:r>
          </a:p>
        </p:txBody>
      </p:sp>
      <p:sp>
        <p:nvSpPr>
          <p:cNvPr id="4099" name="Text Box 5"/>
          <p:cNvSpPr txBox="1">
            <a:spLocks noChangeArrowheads="1"/>
          </p:cNvSpPr>
          <p:nvPr/>
        </p:nvSpPr>
        <p:spPr bwMode="auto">
          <a:xfrm>
            <a:off x="1158240" y="2164080"/>
            <a:ext cx="10195560"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Empire Regular" pitchFamily="82" charset="0"/>
                <a:cs typeface="Arial" panose="020B0604020202020204" pitchFamily="34" charset="0"/>
              </a:defRPr>
            </a:lvl1pPr>
            <a:lvl2pPr marL="742950" indent="-285750">
              <a:defRPr>
                <a:solidFill>
                  <a:schemeClr val="tx1"/>
                </a:solidFill>
                <a:latin typeface="Empire Regular" pitchFamily="82" charset="0"/>
                <a:cs typeface="Arial" panose="020B0604020202020204" pitchFamily="34" charset="0"/>
              </a:defRPr>
            </a:lvl2pPr>
            <a:lvl3pPr marL="1143000" indent="-228600">
              <a:defRPr>
                <a:solidFill>
                  <a:schemeClr val="tx1"/>
                </a:solidFill>
                <a:latin typeface="Empire Regular" pitchFamily="82" charset="0"/>
                <a:cs typeface="Arial" panose="020B0604020202020204" pitchFamily="34" charset="0"/>
              </a:defRPr>
            </a:lvl3pPr>
            <a:lvl4pPr marL="1600200" indent="-228600">
              <a:defRPr>
                <a:solidFill>
                  <a:schemeClr val="tx1"/>
                </a:solidFill>
                <a:latin typeface="Empire Regular" pitchFamily="82" charset="0"/>
                <a:cs typeface="Arial" panose="020B0604020202020204" pitchFamily="34" charset="0"/>
              </a:defRPr>
            </a:lvl4pPr>
            <a:lvl5pPr marL="2057400" indent="-228600">
              <a:defRPr>
                <a:solidFill>
                  <a:schemeClr val="tx1"/>
                </a:solidFill>
                <a:latin typeface="Empire Regular" pitchFamily="8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Empire Regular" pitchFamily="82" charset="0"/>
                <a:cs typeface="Arial" panose="020B0604020202020204" pitchFamily="34" charset="0"/>
              </a:defRPr>
            </a:lvl9pPr>
          </a:lstStyle>
          <a:p>
            <a:pPr eaLnBrk="1" hangingPunct="1">
              <a:spcBef>
                <a:spcPct val="50000"/>
              </a:spcBef>
            </a:pPr>
            <a:r>
              <a:rPr lang="en-US" altLang="en-US" sz="2400" dirty="0">
                <a:latin typeface="Verdana" panose="020B0604030504040204" pitchFamily="34" charset="0"/>
              </a:rPr>
              <a:t>Because the world is a sphere and maps are flat, there will always be some degree of distortion.  </a:t>
            </a:r>
            <a:r>
              <a:rPr lang="en-US" altLang="en-US" sz="2400" dirty="0" smtClean="0">
                <a:latin typeface="Verdana" panose="020B0604030504040204" pitchFamily="34" charset="0"/>
              </a:rPr>
              <a:t>All flat maps have some distortion in their representation of:</a:t>
            </a:r>
          </a:p>
          <a:p>
            <a:pPr eaLnBrk="1" hangingPunct="1">
              <a:spcBef>
                <a:spcPct val="50000"/>
              </a:spcBef>
            </a:pPr>
            <a:r>
              <a:rPr lang="en-US" altLang="en-US" sz="2400" dirty="0">
                <a:latin typeface="Verdana" panose="020B0604030504040204" pitchFamily="34" charset="0"/>
              </a:rPr>
              <a:t>	D</a:t>
            </a:r>
            <a:r>
              <a:rPr lang="en-US" altLang="en-US" sz="2400" dirty="0" smtClean="0">
                <a:latin typeface="Verdana" panose="020B0604030504040204" pitchFamily="34" charset="0"/>
              </a:rPr>
              <a:t>istance</a:t>
            </a:r>
          </a:p>
          <a:p>
            <a:pPr eaLnBrk="1" hangingPunct="1">
              <a:spcBef>
                <a:spcPct val="50000"/>
              </a:spcBef>
            </a:pPr>
            <a:r>
              <a:rPr lang="en-US" altLang="en-US" sz="2400" dirty="0" smtClean="0">
                <a:latin typeface="Verdana" panose="020B0604030504040204" pitchFamily="34" charset="0"/>
              </a:rPr>
              <a:t>	Shape</a:t>
            </a:r>
          </a:p>
          <a:p>
            <a:pPr eaLnBrk="1" hangingPunct="1">
              <a:spcBef>
                <a:spcPct val="50000"/>
              </a:spcBef>
            </a:pPr>
            <a:r>
              <a:rPr lang="en-US" altLang="en-US" sz="2400" dirty="0" smtClean="0">
                <a:latin typeface="Verdana" panose="020B0604030504040204" pitchFamily="34" charset="0"/>
              </a:rPr>
              <a:t>	Area</a:t>
            </a:r>
          </a:p>
          <a:p>
            <a:pPr eaLnBrk="1" hangingPunct="1">
              <a:spcBef>
                <a:spcPct val="50000"/>
              </a:spcBef>
            </a:pPr>
            <a:r>
              <a:rPr lang="en-US" altLang="en-US" sz="2400" dirty="0" smtClean="0">
                <a:latin typeface="Verdana" panose="020B0604030504040204" pitchFamily="34" charset="0"/>
              </a:rPr>
              <a:t>	Or Direction </a:t>
            </a:r>
          </a:p>
          <a:p>
            <a:pPr eaLnBrk="1" hangingPunct="1">
              <a:spcBef>
                <a:spcPct val="50000"/>
              </a:spcBef>
            </a:pPr>
            <a:r>
              <a:rPr lang="en-US" altLang="en-US" sz="2400" dirty="0" smtClean="0">
                <a:latin typeface="Verdana" panose="020B0604030504040204" pitchFamily="34" charset="0"/>
              </a:rPr>
              <a:t>The </a:t>
            </a:r>
            <a:r>
              <a:rPr lang="en-US" altLang="en-US" sz="2400" dirty="0">
                <a:latin typeface="Verdana" panose="020B0604030504040204" pitchFamily="34" charset="0"/>
              </a:rPr>
              <a:t>next several slides will display some of the more popular </a:t>
            </a:r>
            <a:r>
              <a:rPr lang="en-US" altLang="en-US" sz="2400" dirty="0" smtClean="0">
                <a:latin typeface="Verdana" panose="020B0604030504040204" pitchFamily="34" charset="0"/>
              </a:rPr>
              <a:t>distortions.</a:t>
            </a:r>
          </a:p>
          <a:p>
            <a:pPr eaLnBrk="1" hangingPunct="1">
              <a:spcBef>
                <a:spcPct val="50000"/>
              </a:spcBef>
            </a:pPr>
            <a:endParaRPr lang="en-US" altLang="en-US" sz="2800" dirty="0">
              <a:latin typeface="Verdana" panose="020B0604030504040204" pitchFamily="34" charset="0"/>
            </a:endParaRPr>
          </a:p>
        </p:txBody>
      </p:sp>
    </p:spTree>
    <p:extLst>
      <p:ext uri="{BB962C8B-B14F-4D97-AF65-F5344CB8AC3E}">
        <p14:creationId xmlns:p14="http://schemas.microsoft.com/office/powerpoint/2010/main" val="539982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mercato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096" y="32315"/>
            <a:ext cx="8834907" cy="682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The Mercator projection shows courses of constant bearing as straight lines. While common, scholars advise against using it for reference maps of the world because it drastically inflates the high latitudes.">
            <a:hlinkClick r:id="rId3" tooltip="The Mercator projection shows courses of constant bearing as straight lines. While common, scholars advise against using it for reference maps of the world because it drastically inflates the high latitude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2766" y="465845"/>
            <a:ext cx="6080408" cy="297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096000" y="3997464"/>
            <a:ext cx="6096000" cy="2677656"/>
          </a:xfrm>
          <a:prstGeom prst="rect">
            <a:avLst/>
          </a:prstGeom>
        </p:spPr>
        <p:txBody>
          <a:bodyPr>
            <a:spAutoFit/>
          </a:bodyPr>
          <a:lstStyle/>
          <a:p>
            <a:pPr marL="457200" indent="-457200">
              <a:buFont typeface="Arial" panose="020B0604020202020204" pitchFamily="34" charset="0"/>
              <a:buChar char="•"/>
            </a:pPr>
            <a:r>
              <a:rPr lang="en-US" altLang="en-US" sz="2800" dirty="0" smtClean="0"/>
              <a:t>Cylindrical map projection</a:t>
            </a:r>
          </a:p>
          <a:p>
            <a:pPr marL="457200" indent="-457200">
              <a:buFont typeface="Arial" panose="020B0604020202020204" pitchFamily="34" charset="0"/>
              <a:buChar char="•"/>
            </a:pPr>
            <a:r>
              <a:rPr lang="en-US" altLang="en-US" sz="2800" dirty="0" smtClean="0"/>
              <a:t>Useful for navigation because it maintains accurate direction</a:t>
            </a:r>
          </a:p>
          <a:p>
            <a:pPr marL="457200" indent="-457200">
              <a:buFont typeface="Arial" panose="020B0604020202020204" pitchFamily="34" charset="0"/>
              <a:buChar char="•"/>
            </a:pPr>
            <a:r>
              <a:rPr lang="en-US" altLang="en-US" sz="2800" dirty="0" smtClean="0"/>
              <a:t>Famous for distortion in area that makes landmasses at the poles appear oversized</a:t>
            </a:r>
          </a:p>
        </p:txBody>
      </p:sp>
    </p:spTree>
    <p:extLst>
      <p:ext uri="{BB962C8B-B14F-4D97-AF65-F5344CB8AC3E}">
        <p14:creationId xmlns:p14="http://schemas.microsoft.com/office/powerpoint/2010/main" val="3207427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pe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421958"/>
            <a:ext cx="10048876" cy="776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299960" y="1667917"/>
            <a:ext cx="4892040" cy="4401205"/>
          </a:xfrm>
          <a:prstGeom prst="rect">
            <a:avLst/>
          </a:prstGeom>
        </p:spPr>
        <p:txBody>
          <a:bodyPr wrap="square">
            <a:spAutoFit/>
          </a:bodyPr>
          <a:lstStyle/>
          <a:p>
            <a:pPr marL="457200" indent="-457200">
              <a:buFont typeface="Arial" panose="020B0604020202020204" pitchFamily="34" charset="0"/>
              <a:buChar char="•"/>
            </a:pPr>
            <a:r>
              <a:rPr lang="en-US" altLang="en-US" sz="2800" dirty="0" smtClean="0"/>
              <a:t>Cylindrical map projection</a:t>
            </a:r>
          </a:p>
          <a:p>
            <a:pPr marL="457200" indent="-457200">
              <a:buFont typeface="Arial" panose="020B0604020202020204" pitchFamily="34" charset="0"/>
              <a:buChar char="•"/>
            </a:pPr>
            <a:r>
              <a:rPr lang="en-US" altLang="en-US" sz="2800" dirty="0" smtClean="0"/>
              <a:t> Attempts to retain accurate sizes of all landmasses</a:t>
            </a:r>
          </a:p>
          <a:p>
            <a:pPr marL="457200" indent="-457200">
              <a:buFont typeface="Arial" panose="020B0604020202020204" pitchFamily="34" charset="0"/>
              <a:buChar char="•"/>
            </a:pPr>
            <a:r>
              <a:rPr lang="en-US" altLang="en-US" sz="2800" dirty="0" smtClean="0"/>
              <a:t>Sometimes used as a political statement- that we should refocus our attention to the tropics, home to large landmasses and many of the world’s poorest countries. </a:t>
            </a:r>
            <a:endParaRPr lang="en-US" altLang="en-US" sz="2800" dirty="0" smtClean="0"/>
          </a:p>
          <a:p>
            <a:pPr marL="457200" indent="-457200">
              <a:buFont typeface="Arial" panose="020B0604020202020204" pitchFamily="34" charset="0"/>
              <a:buChar char="•"/>
            </a:pPr>
            <a:r>
              <a:rPr lang="en-US" altLang="en-US" sz="2800" dirty="0" smtClean="0"/>
              <a:t>**West Wing</a:t>
            </a:r>
            <a:endParaRPr lang="en-US" altLang="en-US" sz="2800" dirty="0" smtClean="0"/>
          </a:p>
        </p:txBody>
      </p:sp>
    </p:spTree>
    <p:extLst>
      <p:ext uri="{BB962C8B-B14F-4D97-AF65-F5344CB8AC3E}">
        <p14:creationId xmlns:p14="http://schemas.microsoft.com/office/powerpoint/2010/main" val="2925262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Fuller Projection</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6096000" y="107944"/>
            <a:ext cx="6096000" cy="2246769"/>
          </a:xfrm>
          <a:prstGeom prst="rect">
            <a:avLst/>
          </a:prstGeom>
        </p:spPr>
        <p:txBody>
          <a:bodyPr>
            <a:spAutoFit/>
          </a:bodyPr>
          <a:lstStyle/>
          <a:p>
            <a:r>
              <a:rPr lang="en-US" altLang="en-US" sz="2800" dirty="0" smtClean="0"/>
              <a:t>Maintains the accurate size and shape of landmasses </a:t>
            </a:r>
          </a:p>
          <a:p>
            <a:r>
              <a:rPr lang="en-US" altLang="en-US" sz="2800" dirty="0" smtClean="0"/>
              <a:t>Completely rearranges direction such that the 4 cardinal directions (N,S,E,W) no longer have any meaning. </a:t>
            </a:r>
          </a:p>
        </p:txBody>
      </p:sp>
      <p:pic>
        <p:nvPicPr>
          <p:cNvPr id="5" name="Picture 2" descr="http://webhelp.esri.com/arcgiSDEsktop/9.3/published_images/fuller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0005"/>
            <a:ext cx="8503920" cy="4148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416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713</Words>
  <Application>Microsoft Office PowerPoint</Application>
  <PresentationFormat>Custom</PresentationFormat>
  <Paragraphs>91</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Regions</vt:lpstr>
      <vt:lpstr>Formal</vt:lpstr>
      <vt:lpstr>Functional </vt:lpstr>
      <vt:lpstr>Vernacular/Perceptual</vt:lpstr>
      <vt:lpstr>PowerPoint Presentation</vt:lpstr>
      <vt:lpstr>PowerPoint Presentation</vt:lpstr>
      <vt:lpstr>PowerPoint Presentation</vt:lpstr>
      <vt:lpstr>PowerPoint Presentation</vt:lpstr>
      <vt:lpstr>Fuller Projection</vt:lpstr>
      <vt:lpstr>Azimuthal Projection</vt:lpstr>
      <vt:lpstr>PowerPoint Presentation</vt:lpstr>
      <vt:lpstr>PowerPoint Presentation</vt:lpstr>
      <vt:lpstr>PowerPoint Presentation</vt:lpstr>
      <vt:lpstr>Reference Map</vt:lpstr>
      <vt:lpstr>Dot Map</vt:lpstr>
      <vt:lpstr>Thematic Map</vt:lpstr>
      <vt:lpstr>Contour Maps (Isopleths)</vt:lpstr>
      <vt:lpstr>Choropleth Map</vt:lpstr>
      <vt:lpstr>Proportional Symbols Map</vt:lpstr>
      <vt:lpstr>PowerPoint Presentation</vt:lpstr>
      <vt:lpstr>PowerPoint Presentation</vt:lpstr>
      <vt:lpstr>Map Scale</vt:lpstr>
      <vt:lpstr>PowerPoint Presentation</vt:lpstr>
      <vt:lpstr>THIS IS THE TRICKY PART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Regions</dc:title>
  <dc:creator>Casey Murphy</dc:creator>
  <cp:lastModifiedBy>murphyc</cp:lastModifiedBy>
  <cp:revision>11</cp:revision>
  <dcterms:created xsi:type="dcterms:W3CDTF">2014-09-17T18:22:10Z</dcterms:created>
  <dcterms:modified xsi:type="dcterms:W3CDTF">2015-01-09T16:02:20Z</dcterms:modified>
</cp:coreProperties>
</file>